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Default Extension="emf" ContentType="image/x-emf"/>
  <Override PartName="/ppt/slides/slide14.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revisionInfo.xml" ContentType="application/vnd.ms-powerpoint.revisioninfo+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17.xml" ContentType="application/vnd.openxmlformats-officedocument.presentationml.slide+xml"/>
  <Override PartName="/ppt/slides/slide8.xml" ContentType="application/vnd.openxmlformats-officedocument.presentationml.slide+xml"/>
  <Default Extension="wdp" ContentType="image/vnd.ms-photo"/>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s/slide4.xml" ContentType="application/vnd.openxmlformats-officedocument.presentationml.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removePersonalInfoOnSave="1" saveSubsetFonts="1">
  <p:sldMasterIdLst>
    <p:sldMasterId id="2147485001" r:id="rId1"/>
  </p:sldMasterIdLst>
  <p:notesMasterIdLst>
    <p:notesMasterId r:id="rId21"/>
  </p:notesMasterIdLst>
  <p:handoutMasterIdLst>
    <p:handoutMasterId r:id="rId22"/>
  </p:handoutMasterIdLst>
  <p:sldIdLst>
    <p:sldId id="256" r:id="rId2"/>
    <p:sldId id="559" r:id="rId3"/>
    <p:sldId id="582" r:id="rId4"/>
    <p:sldId id="584" r:id="rId5"/>
    <p:sldId id="546" r:id="rId6"/>
    <p:sldId id="548" r:id="rId7"/>
    <p:sldId id="543" r:id="rId8"/>
    <p:sldId id="586" r:id="rId9"/>
    <p:sldId id="585" r:id="rId10"/>
    <p:sldId id="568" r:id="rId11"/>
    <p:sldId id="560" r:id="rId12"/>
    <p:sldId id="589" r:id="rId13"/>
    <p:sldId id="554" r:id="rId14"/>
    <p:sldId id="567" r:id="rId15"/>
    <p:sldId id="591" r:id="rId16"/>
    <p:sldId id="565" r:id="rId17"/>
    <p:sldId id="588" r:id="rId18"/>
    <p:sldId id="542" r:id="rId19"/>
    <p:sldId id="476" r:id="rId20"/>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160" userDrawn="1">
          <p15:clr>
            <a:srgbClr val="A4A3A4"/>
          </p15:clr>
        </p15:guide>
        <p15:guide id="2" pos="3840" userDrawn="1">
          <p15:clr>
            <a:srgbClr val="A4A3A4"/>
          </p15:clr>
        </p15:guide>
      </p15:sldGuideLst>
    </p:ext>
    <p:ext uri="{2D200454-40CA-4A62-9FC3-DE9A4176ACB9}">
      <p15:notes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957" userDrawn="1">
          <p15:clr>
            <a:srgbClr val="A4A3A4"/>
          </p15:clr>
        </p15:guide>
        <p15:guide id="2"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1" name="Author" initials="A" lastIdx="4" clrIdx="1"/>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rgbClr val="FF0000"/>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clrMru>
    <a:srgbClr val="FF0000"/>
    <a:srgbClr val="CCCC00"/>
    <a:srgbClr val="0000FF"/>
    <a:srgbClr val="FF3300"/>
    <a:srgbClr val="000099"/>
    <a:srgbClr val="CC0000"/>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1416" autoAdjust="0"/>
    <p:restoredTop sz="79035" autoAdjust="0"/>
  </p:normalViewPr>
  <p:slideViewPr>
    <p:cSldViewPr snapToGrid="0">
      <p:cViewPr varScale="1">
        <p:scale>
          <a:sx n="119" d="100"/>
          <a:sy n="119" d="100"/>
        </p:scale>
        <p:origin x="-616" y="-104"/>
      </p:cViewPr>
      <p:guideLst>
        <p:guide orient="horz" pos="2160"/>
        <p:guide pos="3840"/>
      </p:guideLst>
    </p:cSldViewPr>
  </p:slideViewPr>
  <p:notesTextViewPr>
    <p:cViewPr>
      <p:scale>
        <a:sx n="100" d="100"/>
        <a:sy n="100" d="100"/>
      </p:scale>
      <p:origin x="0" y="0"/>
    </p:cViewPr>
  </p:notesTextViewPr>
  <p:sorterViewPr>
    <p:cViewPr>
      <p:scale>
        <a:sx n="110" d="100"/>
        <a:sy n="110" d="100"/>
      </p:scale>
      <p:origin x="0" y="-9036"/>
    </p:cViewPr>
  </p:sorterViewPr>
  <p:notesViewPr>
    <p:cSldViewPr snapToGrid="0">
      <p:cViewPr varScale="1">
        <p:scale>
          <a:sx n="79" d="100"/>
          <a:sy n="79" d="100"/>
        </p:scale>
        <p:origin x="3096" y="96"/>
      </p:cViewPr>
      <p:guideLst>
        <p:guide orient="horz" pos="2957"/>
        <p:guide pos="2237"/>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commentAuthors" Target="commentAuthors.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37"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3778" name="Rectangle 2"/>
          <p:cNvSpPr>
            <a:spLocks noGrp="1" noChangeArrowheads="1"/>
          </p:cNvSpPr>
          <p:nvPr>
            <p:ph type="hdr" sz="quarter"/>
          </p:nvPr>
        </p:nvSpPr>
        <p:spPr bwMode="auto">
          <a:xfrm>
            <a:off x="0"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defRPr sz="1200">
                <a:latin typeface="Calibri" panose="020F0502020204030204" pitchFamily="34" charset="0"/>
                <a:cs typeface="Arial" panose="020B0604020202020204" pitchFamily="34" charset="0"/>
              </a:defRPr>
            </a:lvl1pPr>
          </a:lstStyle>
          <a:p>
            <a:pPr>
              <a:defRPr/>
            </a:pPr>
            <a:endParaRPr lang="en-US" altLang="en-US" dirty="0">
              <a:cs typeface="Calibri" panose="020F0502020204030204" pitchFamily="34" charset="0"/>
            </a:endParaRPr>
          </a:p>
        </p:txBody>
      </p:sp>
      <p:sp>
        <p:nvSpPr>
          <p:cNvPr id="203779" name="Rectangle 3"/>
          <p:cNvSpPr>
            <a:spLocks noGrp="1" noChangeArrowheads="1"/>
          </p:cNvSpPr>
          <p:nvPr>
            <p:ph type="dt" sz="quarter" idx="1"/>
          </p:nvPr>
        </p:nvSpPr>
        <p:spPr bwMode="auto">
          <a:xfrm>
            <a:off x="4023092"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a:defRPr sz="1200">
                <a:latin typeface="Calibri" panose="020F0502020204030204" pitchFamily="34" charset="0"/>
                <a:cs typeface="Arial" panose="020B0604020202020204" pitchFamily="34" charset="0"/>
              </a:defRPr>
            </a:lvl1pPr>
          </a:lstStyle>
          <a:p>
            <a:pPr>
              <a:defRPr/>
            </a:pPr>
            <a:fld id="{A307BFB7-E961-42CF-8AAE-021F85B17D89}" type="datetimeFigureOut">
              <a:rPr lang="en-US" altLang="en-US">
                <a:cs typeface="Calibri" panose="020F0502020204030204" pitchFamily="34" charset="0"/>
              </a:rPr>
              <a:pPr>
                <a:defRPr/>
              </a:pPr>
              <a:t>12/9/18</a:t>
            </a:fld>
            <a:endParaRPr lang="en-US" altLang="en-US" dirty="0">
              <a:cs typeface="Calibri" panose="020F0502020204030204" pitchFamily="34" charset="0"/>
            </a:endParaRPr>
          </a:p>
        </p:txBody>
      </p:sp>
      <p:sp>
        <p:nvSpPr>
          <p:cNvPr id="203780" name="Rectangle 4"/>
          <p:cNvSpPr>
            <a:spLocks noGrp="1" noChangeArrowheads="1"/>
          </p:cNvSpPr>
          <p:nvPr>
            <p:ph type="ftr" sz="quarter" idx="2"/>
          </p:nvPr>
        </p:nvSpPr>
        <p:spPr bwMode="auto">
          <a:xfrm>
            <a:off x="0"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defRPr sz="1200">
                <a:latin typeface="Calibri" panose="020F0502020204030204" pitchFamily="34" charset="0"/>
                <a:cs typeface="Arial" panose="020B0604020202020204" pitchFamily="34" charset="0"/>
              </a:defRPr>
            </a:lvl1pPr>
          </a:lstStyle>
          <a:p>
            <a:pPr>
              <a:defRPr/>
            </a:pPr>
            <a:endParaRPr lang="en-US" altLang="en-US" dirty="0">
              <a:cs typeface="Calibri" panose="020F0502020204030204" pitchFamily="34" charset="0"/>
            </a:endParaRPr>
          </a:p>
        </p:txBody>
      </p:sp>
      <p:sp>
        <p:nvSpPr>
          <p:cNvPr id="203781" name="Rectangle 5"/>
          <p:cNvSpPr>
            <a:spLocks noGrp="1" noChangeArrowheads="1"/>
          </p:cNvSpPr>
          <p:nvPr>
            <p:ph type="sldNum" sz="quarter" idx="3"/>
          </p:nvPr>
        </p:nvSpPr>
        <p:spPr bwMode="auto">
          <a:xfrm>
            <a:off x="4023092"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a:defRPr sz="1200">
                <a:latin typeface="Calibri" pitchFamily="34" charset="0"/>
              </a:defRPr>
            </a:lvl1pPr>
          </a:lstStyle>
          <a:p>
            <a:pPr>
              <a:defRPr/>
            </a:pPr>
            <a:fld id="{298294A1-DE23-4637-A7CC-6B0A99282C00}" type="slidenum">
              <a:rPr lang="en-US" altLang="en-US">
                <a:cs typeface="Calibri" panose="020F0502020204030204" pitchFamily="34" charset="0"/>
              </a:rPr>
              <a:pPr>
                <a:defRPr/>
              </a:pPr>
              <a:t>‹#›</a:t>
            </a:fld>
            <a:endParaRPr lang="en-US" altLang="en-US" dirty="0">
              <a:cs typeface="Calibri" panose="020F0502020204030204" pitchFamily="34"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739522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eaLnBrk="1" hangingPunct="1">
              <a:defRPr sz="1200">
                <a:latin typeface="Calibri" panose="020F0502020204030204" pitchFamily="34" charset="0"/>
                <a:cs typeface="Calibri" panose="020F0502020204030204" pitchFamily="34" charset="0"/>
              </a:defRPr>
            </a:lvl1pPr>
          </a:lstStyle>
          <a:p>
            <a:pPr>
              <a:defRPr/>
            </a:pPr>
            <a:endParaRPr lang="en-US" altLang="en-US" dirty="0"/>
          </a:p>
        </p:txBody>
      </p:sp>
      <p:sp>
        <p:nvSpPr>
          <p:cNvPr id="22531" name="Rectangle 3"/>
          <p:cNvSpPr>
            <a:spLocks noGrp="1" noChangeArrowheads="1"/>
          </p:cNvSpPr>
          <p:nvPr>
            <p:ph type="dt" idx="1"/>
          </p:nvPr>
        </p:nvSpPr>
        <p:spPr bwMode="auto">
          <a:xfrm>
            <a:off x="4023092"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eaLnBrk="1" hangingPunct="1">
              <a:defRPr sz="1200">
                <a:latin typeface="Calibri" panose="020F0502020204030204" pitchFamily="34" charset="0"/>
                <a:cs typeface="Calibri" panose="020F0502020204030204" pitchFamily="34" charset="0"/>
              </a:defRPr>
            </a:lvl1pPr>
          </a:lstStyle>
          <a:p>
            <a:pPr>
              <a:defRPr/>
            </a:pPr>
            <a:endParaRPr lang="en-US" altLang="en-US" dirty="0"/>
          </a:p>
        </p:txBody>
      </p:sp>
      <p:sp>
        <p:nvSpPr>
          <p:cNvPr id="34820" name="Rectangle 4"/>
          <p:cNvSpPr>
            <a:spLocks noGrp="1" noRot="1" noChangeAspect="1" noChangeArrowheads="1" noTextEdit="1"/>
          </p:cNvSpPr>
          <p:nvPr>
            <p:ph type="sldImg" idx="2"/>
          </p:nvPr>
        </p:nvSpPr>
        <p:spPr bwMode="auto">
          <a:xfrm>
            <a:off x="423863" y="704850"/>
            <a:ext cx="6254750" cy="3519488"/>
          </a:xfrm>
          <a:prstGeom prst="rect">
            <a:avLst/>
          </a:prstGeom>
          <a:noFill/>
          <a:ln w="9525">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sp>
      <p:sp>
        <p:nvSpPr>
          <p:cNvPr id="22533" name="Rectangle 5"/>
          <p:cNvSpPr>
            <a:spLocks noGrp="1" noChangeArrowheads="1"/>
          </p:cNvSpPr>
          <p:nvPr>
            <p:ph type="body" sz="quarter" idx="3"/>
          </p:nvPr>
        </p:nvSpPr>
        <p:spPr bwMode="auto">
          <a:xfrm>
            <a:off x="710248" y="4459526"/>
            <a:ext cx="5681980" cy="422481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2534" name="Rectangle 6"/>
          <p:cNvSpPr>
            <a:spLocks noGrp="1" noChangeArrowheads="1"/>
          </p:cNvSpPr>
          <p:nvPr>
            <p:ph type="ftr" sz="quarter" idx="4"/>
          </p:nvPr>
        </p:nvSpPr>
        <p:spPr bwMode="auto">
          <a:xfrm>
            <a:off x="0"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eaLnBrk="1" hangingPunct="1">
              <a:defRPr sz="1200">
                <a:latin typeface="Calibri" panose="020F0502020204030204" pitchFamily="34" charset="0"/>
                <a:cs typeface="Calibri" panose="020F0502020204030204" pitchFamily="34" charset="0"/>
              </a:defRPr>
            </a:lvl1pPr>
          </a:lstStyle>
          <a:p>
            <a:pPr>
              <a:defRPr/>
            </a:pPr>
            <a:endParaRPr lang="en-US" altLang="en-US" dirty="0"/>
          </a:p>
        </p:txBody>
      </p:sp>
      <p:sp>
        <p:nvSpPr>
          <p:cNvPr id="22535" name="Rectangle 7"/>
          <p:cNvSpPr>
            <a:spLocks noGrp="1" noChangeArrowheads="1"/>
          </p:cNvSpPr>
          <p:nvPr>
            <p:ph type="sldNum" sz="quarter" idx="5"/>
          </p:nvPr>
        </p:nvSpPr>
        <p:spPr bwMode="auto">
          <a:xfrm>
            <a:off x="4023092"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eaLnBrk="1" hangingPunct="1">
              <a:defRPr sz="1200">
                <a:latin typeface="Calibri" pitchFamily="34" charset="0"/>
                <a:cs typeface="Calibri" panose="020F0502020204030204" pitchFamily="34" charset="0"/>
              </a:defRPr>
            </a:lvl1pPr>
          </a:lstStyle>
          <a:p>
            <a:pPr>
              <a:defRPr/>
            </a:pPr>
            <a:fld id="{39204E0A-5576-4633-A8CB-0B758C2EFFA6}" type="slidenum">
              <a:rPr lang="en-US" altLang="en-US" smtClean="0"/>
              <a:pPr>
                <a:defRPr/>
              </a:pPr>
              <a:t>‹#›</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09346697"/>
      </p:ext>
    </p:extLst>
  </p:cSld>
  <p:clrMap bg1="lt1" tx1="dk1" bg2="lt2" tx2="dk2" accent1="accent1" accent2="accent2" accent3="accent3" accent4="accent4" accent5="accent5" accent6="accent6" hlink="hlink" folHlink="folHlink"/>
  <p:notesStyle>
    <a:lvl1pPr marL="171450" indent="-171450" algn="l" defTabSz="457200" rtl="0" eaLnBrk="0" fontAlgn="base" hangingPunct="0">
      <a:spcBef>
        <a:spcPct val="30000"/>
      </a:spcBef>
      <a:spcAft>
        <a:spcPct val="0"/>
      </a:spcAft>
      <a:buFont typeface="Arial" panose="020B0604020202020204" pitchFamily="34" charset="0"/>
      <a:buChar char="•"/>
      <a:defRPr sz="1200" b="1" kern="1200">
        <a:solidFill>
          <a:schemeClr val="tx1"/>
        </a:solidFill>
        <a:latin typeface="Calibri" panose="020F0502020204030204" pitchFamily="34" charset="0"/>
        <a:ea typeface="+mn-ea"/>
        <a:cs typeface="Calibri" panose="020F0502020204030204" pitchFamily="34" charset="0"/>
      </a:defRPr>
    </a:lvl1pPr>
    <a:lvl2pPr marL="628650" indent="-171450" algn="l" defTabSz="457200" rtl="0" eaLnBrk="0" fontAlgn="base" hangingPunct="0">
      <a:spcBef>
        <a:spcPct val="30000"/>
      </a:spcBef>
      <a:spcAft>
        <a:spcPct val="0"/>
      </a:spcAft>
      <a:buFont typeface="Arial" panose="020B0604020202020204" pitchFamily="34" charset="0"/>
      <a:buChar char="•"/>
      <a:defRPr sz="1200" b="1" kern="1200">
        <a:solidFill>
          <a:schemeClr val="tx1"/>
        </a:solidFill>
        <a:latin typeface="Calibri" panose="020F0502020204030204" pitchFamily="34" charset="0"/>
        <a:ea typeface="+mn-ea"/>
        <a:cs typeface="Calibri" panose="020F0502020204030204" pitchFamily="34" charset="0"/>
      </a:defRPr>
    </a:lvl2pPr>
    <a:lvl3pPr marL="1085850" indent="-171450" algn="l" defTabSz="457200" rtl="0" eaLnBrk="0" fontAlgn="base" hangingPunct="0">
      <a:spcBef>
        <a:spcPct val="30000"/>
      </a:spcBef>
      <a:spcAft>
        <a:spcPct val="0"/>
      </a:spcAft>
      <a:buFont typeface="Arial" panose="020B0604020202020204" pitchFamily="34" charset="0"/>
      <a:buChar char="•"/>
      <a:defRPr sz="1200" b="1" kern="1200">
        <a:solidFill>
          <a:schemeClr val="tx1"/>
        </a:solidFill>
        <a:latin typeface="Calibri" panose="020F0502020204030204" pitchFamily="34" charset="0"/>
        <a:ea typeface="+mn-ea"/>
        <a:cs typeface="Calibri" panose="020F0502020204030204" pitchFamily="34" charset="0"/>
      </a:defRPr>
    </a:lvl3pPr>
    <a:lvl4pPr marL="1543050" indent="-171450" algn="l" defTabSz="457200" rtl="0" eaLnBrk="0" fontAlgn="base" hangingPunct="0">
      <a:spcBef>
        <a:spcPct val="30000"/>
      </a:spcBef>
      <a:spcAft>
        <a:spcPct val="0"/>
      </a:spcAft>
      <a:buFont typeface="Arial" panose="020B0604020202020204" pitchFamily="34" charset="0"/>
      <a:buChar char="•"/>
      <a:defRPr sz="1200" b="1" kern="1200">
        <a:solidFill>
          <a:schemeClr val="tx1"/>
        </a:solidFill>
        <a:latin typeface="Calibri" panose="020F0502020204030204" pitchFamily="34" charset="0"/>
        <a:ea typeface="+mn-ea"/>
        <a:cs typeface="Calibri" panose="020F0502020204030204" pitchFamily="34" charset="0"/>
      </a:defRPr>
    </a:lvl4pPr>
    <a:lvl5pPr marL="2000250" indent="-171450" algn="l" defTabSz="457200" rtl="0" eaLnBrk="0" fontAlgn="base" hangingPunct="0">
      <a:spcBef>
        <a:spcPct val="30000"/>
      </a:spcBef>
      <a:spcAft>
        <a:spcPct val="0"/>
      </a:spcAft>
      <a:buFont typeface="Arial" panose="020B0604020202020204" pitchFamily="34" charset="0"/>
      <a:buChar char="•"/>
      <a:defRPr sz="1200" b="1" kern="1200">
        <a:solidFill>
          <a:schemeClr val="tx1"/>
        </a:solidFill>
        <a:latin typeface="Calibri" panose="020F0502020204030204" pitchFamily="34" charset="0"/>
        <a:ea typeface="+mn-ea"/>
        <a:cs typeface="Calibri" panose="020F050202020403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65610" indent="-294465">
              <a:spcBef>
                <a:spcPct val="30000"/>
              </a:spcBef>
              <a:defRPr sz="1200">
                <a:solidFill>
                  <a:schemeClr val="tx1"/>
                </a:solidFill>
                <a:latin typeface="Calibri" pitchFamily="34" charset="0"/>
                <a:cs typeface="Arial" charset="0"/>
              </a:defRPr>
            </a:lvl2pPr>
            <a:lvl3pPr marL="1177862" indent="-235572">
              <a:spcBef>
                <a:spcPct val="30000"/>
              </a:spcBef>
              <a:defRPr sz="1200">
                <a:solidFill>
                  <a:schemeClr val="tx1"/>
                </a:solidFill>
                <a:latin typeface="Calibri" pitchFamily="34" charset="0"/>
                <a:cs typeface="Arial" charset="0"/>
              </a:defRPr>
            </a:lvl3pPr>
            <a:lvl4pPr marL="1649006" indent="-235572">
              <a:spcBef>
                <a:spcPct val="30000"/>
              </a:spcBef>
              <a:defRPr sz="1200">
                <a:solidFill>
                  <a:schemeClr val="tx1"/>
                </a:solidFill>
                <a:latin typeface="Calibri" pitchFamily="34" charset="0"/>
                <a:cs typeface="Arial" charset="0"/>
              </a:defRPr>
            </a:lvl4pPr>
            <a:lvl5pPr marL="2120151" indent="-235572">
              <a:spcBef>
                <a:spcPct val="30000"/>
              </a:spcBef>
              <a:defRPr sz="1200">
                <a:solidFill>
                  <a:schemeClr val="tx1"/>
                </a:solidFill>
                <a:latin typeface="Calibri" pitchFamily="34" charset="0"/>
                <a:cs typeface="Arial" charset="0"/>
              </a:defRPr>
            </a:lvl5pPr>
            <a:lvl6pPr marL="2591295" indent="-235572" eaLnBrk="0" fontAlgn="base" hangingPunct="0">
              <a:spcBef>
                <a:spcPct val="30000"/>
              </a:spcBef>
              <a:spcAft>
                <a:spcPct val="0"/>
              </a:spcAft>
              <a:defRPr sz="1200">
                <a:solidFill>
                  <a:schemeClr val="tx1"/>
                </a:solidFill>
                <a:latin typeface="Calibri" pitchFamily="34" charset="0"/>
                <a:cs typeface="Arial" charset="0"/>
              </a:defRPr>
            </a:lvl6pPr>
            <a:lvl7pPr marL="3062440" indent="-235572" eaLnBrk="0" fontAlgn="base" hangingPunct="0">
              <a:spcBef>
                <a:spcPct val="30000"/>
              </a:spcBef>
              <a:spcAft>
                <a:spcPct val="0"/>
              </a:spcAft>
              <a:defRPr sz="1200">
                <a:solidFill>
                  <a:schemeClr val="tx1"/>
                </a:solidFill>
                <a:latin typeface="Calibri" pitchFamily="34" charset="0"/>
                <a:cs typeface="Arial" charset="0"/>
              </a:defRPr>
            </a:lvl7pPr>
            <a:lvl8pPr marL="3533585" indent="-235572" eaLnBrk="0" fontAlgn="base" hangingPunct="0">
              <a:spcBef>
                <a:spcPct val="30000"/>
              </a:spcBef>
              <a:spcAft>
                <a:spcPct val="0"/>
              </a:spcAft>
              <a:defRPr sz="1200">
                <a:solidFill>
                  <a:schemeClr val="tx1"/>
                </a:solidFill>
                <a:latin typeface="Calibri" pitchFamily="34" charset="0"/>
                <a:cs typeface="Arial" charset="0"/>
              </a:defRPr>
            </a:lvl8pPr>
            <a:lvl9pPr marL="4004729" indent="-235572"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39D6EEC7-CAB0-4B19-BD2A-9D94069705DC}" type="slidenum">
              <a:rPr lang="en-US" altLang="en-US" smtClean="0">
                <a:cs typeface="Calibri" panose="020F0502020204030204" pitchFamily="34" charset="0"/>
              </a:rPr>
              <a:pPr>
                <a:spcBef>
                  <a:spcPct val="0"/>
                </a:spcBef>
              </a:pPr>
              <a:t>1</a:t>
            </a:fld>
            <a:endParaRPr lang="en-US" altLang="en-US" dirty="0">
              <a:cs typeface="Calibri" panose="020F0502020204030204" pitchFamily="34" charset="0"/>
            </a:endParaRPr>
          </a:p>
        </p:txBody>
      </p:sp>
      <p:sp>
        <p:nvSpPr>
          <p:cNvPr id="35843" name="Rectangle 2"/>
          <p:cNvSpPr>
            <a:spLocks noGrp="1" noRot="1" noChangeAspect="1" noChangeArrowheads="1" noTextEdit="1"/>
          </p:cNvSpPr>
          <p:nvPr>
            <p:ph type="sldImg"/>
          </p:nvPr>
        </p:nvSpPr>
        <p:spPr>
          <a:xfrm>
            <a:off x="423863" y="704850"/>
            <a:ext cx="6254750" cy="3519488"/>
          </a:xfrm>
          <a:ln/>
        </p:spPr>
      </p:sp>
      <p:sp>
        <p:nvSpPr>
          <p:cNvPr id="35844" name="Rectangle 3"/>
          <p:cNvSpPr>
            <a:spLocks noGrp="1" noChangeArrowheads="1"/>
          </p:cNvSpPr>
          <p:nvPr>
            <p:ph type="body" idx="1"/>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pPr eaLnBrk="1" hangingPunct="1">
              <a:buNone/>
            </a:pPr>
            <a:r>
              <a:rPr lang="en-US" altLang="en-US" b="1" dirty="0" smtClean="0"/>
              <a:t>Slide Deck</a:t>
            </a:r>
            <a:r>
              <a:rPr lang="en-US" altLang="en-US" b="1" baseline="0" dirty="0" smtClean="0"/>
              <a:t> Release 2 changes</a:t>
            </a:r>
          </a:p>
          <a:p>
            <a:pPr eaLnBrk="1" hangingPunct="1">
              <a:buNone/>
            </a:pPr>
            <a:r>
              <a:rPr lang="en-US" altLang="en-US" b="1" baseline="0" dirty="0" smtClean="0"/>
              <a:t>#15, 16 added hyphen to non</a:t>
            </a:r>
            <a:r>
              <a:rPr lang="en-US" altLang="en-US" b="1" baseline="0" smtClean="0"/>
              <a:t>-refundable</a:t>
            </a:r>
            <a:endParaRPr lang="en-US" altLang="en-US" b="1" smtClean="0"/>
          </a:p>
          <a:p>
            <a:pPr eaLnBrk="1" hangingPunct="1"/>
            <a:endParaRPr lang="en-US" altLang="en-US" b="1" dirty="0" smtClean="0"/>
          </a:p>
          <a:p>
            <a:pPr eaLnBrk="1" hangingPunct="1"/>
            <a:r>
              <a:rPr lang="en-US" altLang="en-US" b="1" dirty="0" smtClean="0"/>
              <a:t>Tax</a:t>
            </a:r>
            <a:r>
              <a:rPr lang="en-US" altLang="en-US" b="1" baseline="0" dirty="0" smtClean="0"/>
              <a:t> </a:t>
            </a:r>
            <a:r>
              <a:rPr lang="en-US" altLang="en-US" b="1" baseline="0" dirty="0" smtClean="0"/>
              <a:t>refunds and recoveries occur regularly</a:t>
            </a:r>
          </a:p>
          <a:p>
            <a:pPr eaLnBrk="1" hangingPunct="1"/>
            <a:r>
              <a:rPr lang="en-US" altLang="en-US" b="1" baseline="0" dirty="0" smtClean="0"/>
              <a:t>All counselors should have good working knowledge of the no-benefit rule</a:t>
            </a:r>
          </a:p>
          <a:p>
            <a:pPr eaLnBrk="1" hangingPunct="1"/>
            <a:r>
              <a:rPr lang="en-US" altLang="en-US" b="1" baseline="0" dirty="0" smtClean="0"/>
              <a:t>Practice using either the TaxSlayer or Bogart calculators is encouraged</a:t>
            </a:r>
          </a:p>
          <a:p>
            <a:pPr eaLnBrk="1" hangingPunct="1"/>
            <a:r>
              <a:rPr lang="en-US" altLang="en-US" b="1" baseline="0" dirty="0" smtClean="0"/>
              <a:t>The comprehensive topic at the end is for Unused </a:t>
            </a:r>
            <a:r>
              <a:rPr lang="en-US" altLang="en-US" b="1" baseline="0" dirty="0" smtClean="0"/>
              <a:t>Non-refundable </a:t>
            </a:r>
            <a:r>
              <a:rPr lang="en-US" altLang="en-US" b="1" baseline="0" dirty="0" smtClean="0"/>
              <a:t>Credits (another way that there was no benefit)</a:t>
            </a:r>
            <a:endParaRPr lang="en-US" altLang="en-US" b="1"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9204E0A-5576-4633-A8CB-0B758C2EFFA6}" type="slidenum">
              <a:rPr lang="en-US" altLang="en-US" smtClean="0"/>
              <a:pPr>
                <a:defRPr/>
              </a:pPr>
              <a:t>12</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61461198"/>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423863" y="704850"/>
            <a:ext cx="6254750" cy="3519488"/>
          </a:xfrm>
          <a:ln/>
        </p:spPr>
      </p:sp>
      <p:sp>
        <p:nvSpPr>
          <p:cNvPr id="51203" name="Rectangle 3"/>
          <p:cNvSpPr>
            <a:spLocks noGrp="1" noChangeArrowheads="1"/>
          </p:cNvSpPr>
          <p:nvPr>
            <p:ph type="body" idx="1"/>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r>
              <a:rPr lang="en-US" altLang="en-US" b="1" dirty="0" smtClean="0"/>
              <a:t>All counselors should be aware t</a:t>
            </a:r>
            <a:r>
              <a:rPr lang="en-US" altLang="en-US" b="1" baseline="0" dirty="0" smtClean="0"/>
              <a:t>o look for unused </a:t>
            </a:r>
            <a:r>
              <a:rPr lang="en-US" altLang="en-US" b="1" baseline="0" dirty="0" smtClean="0"/>
              <a:t>non-refundable </a:t>
            </a:r>
            <a:r>
              <a:rPr lang="en-US" altLang="en-US" b="1" baseline="0" dirty="0" smtClean="0"/>
              <a:t>credits if there is a refund or recovery</a:t>
            </a:r>
          </a:p>
          <a:p>
            <a:r>
              <a:rPr lang="en-US" altLang="en-US" b="1" baseline="0" dirty="0" smtClean="0"/>
              <a:t>Can refer to more experienced counselor</a:t>
            </a:r>
            <a:endParaRPr lang="en-US" altLang="en-US" b="1"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423863" y="704850"/>
            <a:ext cx="6254750" cy="3519488"/>
          </a:xfrm>
          <a:ln/>
        </p:spPr>
      </p:sp>
      <p:sp>
        <p:nvSpPr>
          <p:cNvPr id="52227" name="Rectangle 3"/>
          <p:cNvSpPr>
            <a:spLocks noGrp="1" noChangeArrowheads="1"/>
          </p:cNvSpPr>
          <p:nvPr>
            <p:ph type="body" idx="1"/>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endParaRPr lang="en-US" altLang="en-US" b="1"/>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423863" y="704850"/>
            <a:ext cx="6254750" cy="3519488"/>
          </a:xfrm>
          <a:ln/>
        </p:spPr>
      </p:sp>
      <p:sp>
        <p:nvSpPr>
          <p:cNvPr id="48131" name="Rectangle 3"/>
          <p:cNvSpPr>
            <a:spLocks noGrp="1" noChangeArrowheads="1"/>
          </p:cNvSpPr>
          <p:nvPr>
            <p:ph type="body" idx="1"/>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pPr lvl="1"/>
            <a:endParaRPr lang="en-US" altLang="en-US" b="1" dirty="0"/>
          </a:p>
          <a:p>
            <a:pPr marL="176679" indent="-176679">
              <a:buFontTx/>
              <a:buChar char="•"/>
            </a:pPr>
            <a:r>
              <a:rPr lang="en-US" altLang="en-US" b="1" dirty="0"/>
              <a:t>Note: TaxSlayer limits credits on Line 55 to total tax due on Line 47 so a zero on Line 55 does not mean every possible non-refundable credit was used, only enough to offset tax due.</a:t>
            </a:r>
          </a:p>
          <a:p>
            <a:pPr marL="176679" indent="-176679">
              <a:buFontTx/>
              <a:buChar char="•"/>
            </a:pPr>
            <a:endParaRPr lang="en-US" altLang="en-US" b="1"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423863" y="704850"/>
            <a:ext cx="6254750" cy="3519488"/>
          </a:xfrm>
          <a:ln/>
        </p:spPr>
      </p:sp>
      <p:sp>
        <p:nvSpPr>
          <p:cNvPr id="48131" name="Rectangle 3"/>
          <p:cNvSpPr>
            <a:spLocks noGrp="1" noChangeArrowheads="1"/>
          </p:cNvSpPr>
          <p:nvPr>
            <p:ph type="body" idx="1"/>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pPr lvl="1"/>
            <a:endParaRPr lang="en-US" altLang="en-US" b="1" dirty="0"/>
          </a:p>
          <a:p>
            <a:pPr marL="176679" indent="-176679">
              <a:buFontTx/>
              <a:buChar char="•"/>
            </a:pPr>
            <a:r>
              <a:rPr lang="en-US" altLang="en-US" b="1" dirty="0"/>
              <a:t>Note: TaxSlayer limits credits on Line 55 to total tax due on Line 47 so a zero on Line 55 does not mean every possible non-refundable credit was used, only enough to offset tax due.</a:t>
            </a:r>
          </a:p>
          <a:p>
            <a:pPr marL="176679" indent="-176679">
              <a:buFontTx/>
              <a:buChar char="•"/>
            </a:pPr>
            <a:endParaRPr lang="en-US" altLang="en-US" b="1"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423863" y="704850"/>
            <a:ext cx="6254750" cy="3519488"/>
          </a:xfrm>
          <a:ln/>
        </p:spPr>
      </p:sp>
      <p:sp>
        <p:nvSpPr>
          <p:cNvPr id="44035" name="Rectangle 3"/>
          <p:cNvSpPr>
            <a:spLocks noGrp="1" noChangeArrowheads="1"/>
          </p:cNvSpPr>
          <p:nvPr>
            <p:ph type="body" idx="1"/>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r>
              <a:rPr lang="en-US" altLang="en-US" b="1" dirty="0" smtClean="0"/>
              <a:t>Also</a:t>
            </a:r>
            <a:r>
              <a:rPr lang="en-US" altLang="en-US" b="1" baseline="0" dirty="0" smtClean="0"/>
              <a:t> referred to as Bogart’s Taxable Refund and Recovery Calculator</a:t>
            </a:r>
            <a:endParaRPr lang="en-US" altLang="en-US" b="1"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xfrm>
            <a:off x="423863" y="704850"/>
            <a:ext cx="6254750" cy="3519488"/>
          </a:xfrm>
          <a:ln/>
        </p:spPr>
      </p:sp>
      <p:sp>
        <p:nvSpPr>
          <p:cNvPr id="53251" name="Notes Placeholder 2"/>
          <p:cNvSpPr>
            <a:spLocks noGrp="1"/>
          </p:cNvSpPr>
          <p:nvPr>
            <p:ph type="body" idx="1"/>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endParaRPr lang="en-US" altLang="en-US" dirty="0"/>
          </a:p>
        </p:txBody>
      </p:sp>
      <p:sp>
        <p:nvSpPr>
          <p:cNvPr id="53252" name="Slide Number Placeholder 3"/>
          <p:cNvSpPr>
            <a:spLocks noGrp="1"/>
          </p:cNvSpPr>
          <p:nvPr>
            <p:ph type="sldNum" sz="quarter" idx="5"/>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65610" indent="-294465">
              <a:spcBef>
                <a:spcPct val="30000"/>
              </a:spcBef>
              <a:defRPr sz="1200">
                <a:solidFill>
                  <a:schemeClr val="tx1"/>
                </a:solidFill>
                <a:latin typeface="Calibri" pitchFamily="34" charset="0"/>
                <a:cs typeface="Arial" charset="0"/>
              </a:defRPr>
            </a:lvl2pPr>
            <a:lvl3pPr marL="1177862" indent="-235572">
              <a:spcBef>
                <a:spcPct val="30000"/>
              </a:spcBef>
              <a:defRPr sz="1200">
                <a:solidFill>
                  <a:schemeClr val="tx1"/>
                </a:solidFill>
                <a:latin typeface="Calibri" pitchFamily="34" charset="0"/>
                <a:cs typeface="Arial" charset="0"/>
              </a:defRPr>
            </a:lvl3pPr>
            <a:lvl4pPr marL="1649006" indent="-235572">
              <a:spcBef>
                <a:spcPct val="30000"/>
              </a:spcBef>
              <a:defRPr sz="1200">
                <a:solidFill>
                  <a:schemeClr val="tx1"/>
                </a:solidFill>
                <a:latin typeface="Calibri" pitchFamily="34" charset="0"/>
                <a:cs typeface="Arial" charset="0"/>
              </a:defRPr>
            </a:lvl4pPr>
            <a:lvl5pPr marL="2120151" indent="-235572">
              <a:spcBef>
                <a:spcPct val="30000"/>
              </a:spcBef>
              <a:defRPr sz="1200">
                <a:solidFill>
                  <a:schemeClr val="tx1"/>
                </a:solidFill>
                <a:latin typeface="Calibri" pitchFamily="34" charset="0"/>
                <a:cs typeface="Arial" charset="0"/>
              </a:defRPr>
            </a:lvl5pPr>
            <a:lvl6pPr marL="2591295" indent="-235572" eaLnBrk="0" fontAlgn="base" hangingPunct="0">
              <a:spcBef>
                <a:spcPct val="30000"/>
              </a:spcBef>
              <a:spcAft>
                <a:spcPct val="0"/>
              </a:spcAft>
              <a:defRPr sz="1200">
                <a:solidFill>
                  <a:schemeClr val="tx1"/>
                </a:solidFill>
                <a:latin typeface="Calibri" pitchFamily="34" charset="0"/>
                <a:cs typeface="Arial" charset="0"/>
              </a:defRPr>
            </a:lvl6pPr>
            <a:lvl7pPr marL="3062440" indent="-235572" eaLnBrk="0" fontAlgn="base" hangingPunct="0">
              <a:spcBef>
                <a:spcPct val="30000"/>
              </a:spcBef>
              <a:spcAft>
                <a:spcPct val="0"/>
              </a:spcAft>
              <a:defRPr sz="1200">
                <a:solidFill>
                  <a:schemeClr val="tx1"/>
                </a:solidFill>
                <a:latin typeface="Calibri" pitchFamily="34" charset="0"/>
                <a:cs typeface="Arial" charset="0"/>
              </a:defRPr>
            </a:lvl7pPr>
            <a:lvl8pPr marL="3533585" indent="-235572" eaLnBrk="0" fontAlgn="base" hangingPunct="0">
              <a:spcBef>
                <a:spcPct val="30000"/>
              </a:spcBef>
              <a:spcAft>
                <a:spcPct val="0"/>
              </a:spcAft>
              <a:defRPr sz="1200">
                <a:solidFill>
                  <a:schemeClr val="tx1"/>
                </a:solidFill>
                <a:latin typeface="Calibri" pitchFamily="34" charset="0"/>
                <a:cs typeface="Arial" charset="0"/>
              </a:defRPr>
            </a:lvl8pPr>
            <a:lvl9pPr marL="4004729" indent="-235572"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58FF7FC7-727D-456D-875D-2B5F5348281E}" type="slidenum">
              <a:rPr lang="en-US" altLang="en-US" smtClean="0">
                <a:cs typeface="Calibri" panose="020F0502020204030204" pitchFamily="34" charset="0"/>
              </a:rPr>
              <a:pPr>
                <a:spcBef>
                  <a:spcPct val="0"/>
                </a:spcBef>
              </a:pPr>
              <a:t>19</a:t>
            </a:fld>
            <a:endParaRPr lang="en-US" altLang="en-US" dirty="0">
              <a:cs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423863" y="704850"/>
            <a:ext cx="6254750" cy="3519488"/>
          </a:xfrm>
          <a:ln/>
        </p:spPr>
      </p:sp>
      <p:sp>
        <p:nvSpPr>
          <p:cNvPr id="36867" name="Notes Placeholder 2"/>
          <p:cNvSpPr>
            <a:spLocks noGrp="1"/>
          </p:cNvSpPr>
          <p:nvPr>
            <p:ph type="body" idx="1"/>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pPr marL="175044" indent="-175044">
              <a:buFontTx/>
              <a:buChar char="•"/>
            </a:pPr>
            <a:r>
              <a:rPr lang="en-US" altLang="en-US" b="1" dirty="0"/>
              <a:t>Encourage counselors to ask probing questions</a:t>
            </a:r>
          </a:p>
          <a:p>
            <a:pPr marL="175044" indent="-175044">
              <a:buFontTx/>
              <a:buChar char="•"/>
            </a:pPr>
            <a:r>
              <a:rPr lang="en-US" altLang="en-US" b="1" dirty="0"/>
              <a:t>It is not “prying,” it is essential to an accurate return</a:t>
            </a:r>
          </a:p>
        </p:txBody>
      </p:sp>
      <p:sp>
        <p:nvSpPr>
          <p:cNvPr id="36868" name="Slide Number Placeholder 3"/>
          <p:cNvSpPr>
            <a:spLocks noGrp="1"/>
          </p:cNvSpPr>
          <p:nvPr>
            <p:ph type="sldNum" sz="quarter" idx="5"/>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63975" indent="-292830">
              <a:spcBef>
                <a:spcPct val="30000"/>
              </a:spcBef>
              <a:defRPr sz="1200">
                <a:solidFill>
                  <a:schemeClr val="tx1"/>
                </a:solidFill>
                <a:latin typeface="Calibri" pitchFamily="34" charset="0"/>
                <a:cs typeface="Arial" charset="0"/>
              </a:defRPr>
            </a:lvl2pPr>
            <a:lvl3pPr marL="1176226" indent="-233937">
              <a:spcBef>
                <a:spcPct val="30000"/>
              </a:spcBef>
              <a:defRPr sz="1200">
                <a:solidFill>
                  <a:schemeClr val="tx1"/>
                </a:solidFill>
                <a:latin typeface="Calibri" pitchFamily="34" charset="0"/>
                <a:cs typeface="Arial" charset="0"/>
              </a:defRPr>
            </a:lvl3pPr>
            <a:lvl4pPr marL="1647371" indent="-233937">
              <a:spcBef>
                <a:spcPct val="30000"/>
              </a:spcBef>
              <a:defRPr sz="1200">
                <a:solidFill>
                  <a:schemeClr val="tx1"/>
                </a:solidFill>
                <a:latin typeface="Calibri" pitchFamily="34" charset="0"/>
                <a:cs typeface="Arial" charset="0"/>
              </a:defRPr>
            </a:lvl4pPr>
            <a:lvl5pPr marL="2118515" indent="-233937">
              <a:spcBef>
                <a:spcPct val="30000"/>
              </a:spcBef>
              <a:defRPr sz="1200">
                <a:solidFill>
                  <a:schemeClr val="tx1"/>
                </a:solidFill>
                <a:latin typeface="Calibri" pitchFamily="34" charset="0"/>
                <a:cs typeface="Arial" charset="0"/>
              </a:defRPr>
            </a:lvl5pPr>
            <a:lvl6pPr marL="2589660" indent="-233937" eaLnBrk="0" fontAlgn="base" hangingPunct="0">
              <a:spcBef>
                <a:spcPct val="30000"/>
              </a:spcBef>
              <a:spcAft>
                <a:spcPct val="0"/>
              </a:spcAft>
              <a:defRPr sz="1200">
                <a:solidFill>
                  <a:schemeClr val="tx1"/>
                </a:solidFill>
                <a:latin typeface="Calibri" pitchFamily="34" charset="0"/>
                <a:cs typeface="Arial" charset="0"/>
              </a:defRPr>
            </a:lvl6pPr>
            <a:lvl7pPr marL="3060804" indent="-233937" eaLnBrk="0" fontAlgn="base" hangingPunct="0">
              <a:spcBef>
                <a:spcPct val="30000"/>
              </a:spcBef>
              <a:spcAft>
                <a:spcPct val="0"/>
              </a:spcAft>
              <a:defRPr sz="1200">
                <a:solidFill>
                  <a:schemeClr val="tx1"/>
                </a:solidFill>
                <a:latin typeface="Calibri" pitchFamily="34" charset="0"/>
                <a:cs typeface="Arial" charset="0"/>
              </a:defRPr>
            </a:lvl7pPr>
            <a:lvl8pPr marL="3531949" indent="-233937" eaLnBrk="0" fontAlgn="base" hangingPunct="0">
              <a:spcBef>
                <a:spcPct val="30000"/>
              </a:spcBef>
              <a:spcAft>
                <a:spcPct val="0"/>
              </a:spcAft>
              <a:defRPr sz="1200">
                <a:solidFill>
                  <a:schemeClr val="tx1"/>
                </a:solidFill>
                <a:latin typeface="Calibri" pitchFamily="34" charset="0"/>
                <a:cs typeface="Arial" charset="0"/>
              </a:defRPr>
            </a:lvl8pPr>
            <a:lvl9pPr marL="4003094" indent="-233937"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BF91FD5D-9023-4B11-AFC8-36E343378F58}" type="slidenum">
              <a:rPr lang="en-US" altLang="en-US" smtClean="0">
                <a:cs typeface="Calibri" panose="020F0502020204030204" pitchFamily="34" charset="0"/>
              </a:rPr>
              <a:pPr>
                <a:spcBef>
                  <a:spcPct val="0"/>
                </a:spcBef>
              </a:pPr>
              <a:t>2</a:t>
            </a:fld>
            <a:endParaRPr lang="en-US" altLang="en-US" dirty="0">
              <a:cs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called</a:t>
            </a:r>
            <a:r>
              <a:rPr lang="en-US" baseline="0" dirty="0" smtClean="0"/>
              <a:t> the tax benefit rule</a:t>
            </a:r>
            <a:endParaRPr lang="en-US" dirty="0"/>
          </a:p>
        </p:txBody>
      </p:sp>
      <p:sp>
        <p:nvSpPr>
          <p:cNvPr id="4" name="Slide Number Placeholder 3"/>
          <p:cNvSpPr>
            <a:spLocks noGrp="1"/>
          </p:cNvSpPr>
          <p:nvPr>
            <p:ph type="sldNum" sz="quarter" idx="10"/>
          </p:nvPr>
        </p:nvSpPr>
        <p:spPr/>
        <p:txBody>
          <a:bodyPr/>
          <a:lstStyle/>
          <a:p>
            <a:pPr>
              <a:defRPr/>
            </a:pPr>
            <a:fld id="{39204E0A-5576-4633-A8CB-0B758C2EFFA6}" type="slidenum">
              <a:rPr lang="en-US" altLang="en-US" smtClean="0"/>
              <a:pPr>
                <a:defRPr/>
              </a:pPr>
              <a:t>3</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22702338"/>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lesson is for state income tax recoveries only</a:t>
            </a:r>
            <a:endParaRPr lang="en-US" dirty="0"/>
          </a:p>
        </p:txBody>
      </p:sp>
      <p:sp>
        <p:nvSpPr>
          <p:cNvPr id="4" name="Slide Number Placeholder 3"/>
          <p:cNvSpPr>
            <a:spLocks noGrp="1"/>
          </p:cNvSpPr>
          <p:nvPr>
            <p:ph type="sldNum" sz="quarter" idx="10"/>
          </p:nvPr>
        </p:nvSpPr>
        <p:spPr/>
        <p:txBody>
          <a:bodyPr/>
          <a:lstStyle/>
          <a:p>
            <a:pPr>
              <a:defRPr/>
            </a:pPr>
            <a:fld id="{39204E0A-5576-4633-A8CB-0B758C2EFFA6}" type="slidenum">
              <a:rPr lang="en-US" altLang="en-US" smtClean="0"/>
              <a:pPr>
                <a:defRPr/>
              </a:pPr>
              <a:t>4</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19110235"/>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423863" y="704850"/>
            <a:ext cx="6254750" cy="3519488"/>
          </a:xfrm>
          <a:ln/>
        </p:spPr>
      </p:sp>
      <p:sp>
        <p:nvSpPr>
          <p:cNvPr id="40963" name="Rectangle 3"/>
          <p:cNvSpPr>
            <a:spLocks noGrp="1" noChangeArrowheads="1"/>
          </p:cNvSpPr>
          <p:nvPr>
            <p:ph type="body" idx="1"/>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r>
              <a:rPr lang="en-US" altLang="en-US" b="1" dirty="0"/>
              <a:t>Emphasize</a:t>
            </a:r>
          </a:p>
          <a:p>
            <a:r>
              <a:rPr lang="en-US" altLang="en-US" b="1" dirty="0"/>
              <a:t>If did not itemize, then no reduction in tax liability</a:t>
            </a:r>
            <a:r>
              <a:rPr lang="en-US" altLang="en-US" b="1" baseline="0" dirty="0"/>
              <a:t> for </a:t>
            </a:r>
            <a:r>
              <a:rPr lang="en-US" altLang="en-US" b="1" baseline="0" dirty="0" smtClean="0"/>
              <a:t>2017 </a:t>
            </a:r>
            <a:r>
              <a:rPr lang="en-US" altLang="en-US" b="1" baseline="0" dirty="0"/>
              <a:t>from state income tax paid</a:t>
            </a:r>
          </a:p>
          <a:p>
            <a:r>
              <a:rPr lang="en-US" altLang="en-US" b="1" baseline="0" dirty="0"/>
              <a:t>If itemized and took sales tax deduction instead on income tax deduction, then no benefit on </a:t>
            </a:r>
            <a:r>
              <a:rPr lang="en-US" altLang="en-US" b="1" baseline="0" dirty="0" smtClean="0"/>
              <a:t>2017 </a:t>
            </a:r>
            <a:r>
              <a:rPr lang="en-US" altLang="en-US" b="1" baseline="0" dirty="0"/>
              <a:t>return from income tax paid</a:t>
            </a:r>
          </a:p>
          <a:p>
            <a:r>
              <a:rPr lang="en-US" altLang="en-US" b="1" baseline="0" dirty="0"/>
              <a:t>If taxable income after all deductions and exemptions was negative and that negative amount was more than the refund, then no benefit. That is, would not have paid any more federal tax if had not claimed that refund amount anyway.</a:t>
            </a:r>
            <a:endParaRPr lang="en-US" altLang="en-US" b="1"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423863" y="704850"/>
            <a:ext cx="6254750" cy="3519488"/>
          </a:xfrm>
          <a:ln/>
        </p:spPr>
      </p:sp>
      <p:sp>
        <p:nvSpPr>
          <p:cNvPr id="38915" name="Rectangle 3"/>
          <p:cNvSpPr>
            <a:spLocks noGrp="1" noChangeArrowheads="1"/>
          </p:cNvSpPr>
          <p:nvPr>
            <p:ph type="body" idx="1"/>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r>
              <a:rPr lang="en-US" altLang="en-US" b="1" dirty="0" smtClean="0"/>
              <a:t>Emphasize the calculation is complex and out of scope when:</a:t>
            </a:r>
            <a:endParaRPr lang="en-US" altLang="en-US" b="1" dirty="0"/>
          </a:p>
          <a:p>
            <a:pPr>
              <a:buFontTx/>
              <a:buChar char="•"/>
            </a:pPr>
            <a:r>
              <a:rPr lang="en-US" altLang="en-US" b="1" dirty="0"/>
              <a:t>If taxpayer received a refund from a year </a:t>
            </a:r>
            <a:r>
              <a:rPr lang="en-US" altLang="en-US" b="1" dirty="0" smtClean="0"/>
              <a:t>prior, for example </a:t>
            </a:r>
            <a:r>
              <a:rPr lang="en-US" altLang="en-US" b="1" dirty="0"/>
              <a:t>to </a:t>
            </a:r>
            <a:r>
              <a:rPr lang="en-US" altLang="en-US" b="1" dirty="0" smtClean="0"/>
              <a:t>2014</a:t>
            </a:r>
            <a:endParaRPr lang="en-US" altLang="en-US" b="1" dirty="0"/>
          </a:p>
          <a:p>
            <a:pPr marL="190624" lvl="0" indent="-176679">
              <a:buFontTx/>
              <a:buChar char="•"/>
            </a:pPr>
            <a:r>
              <a:rPr lang="en-US" altLang="en-US" b="1" dirty="0"/>
              <a:t>Example of why: </a:t>
            </a:r>
          </a:p>
          <a:p>
            <a:pPr marL="661768" lvl="1" indent="-176679">
              <a:buFontTx/>
              <a:buChar char="•"/>
            </a:pPr>
            <a:r>
              <a:rPr lang="en-US" altLang="en-US" b="1" dirty="0"/>
              <a:t>Filed 2013 (standard deduction) and paid balance due in 2014</a:t>
            </a:r>
          </a:p>
          <a:p>
            <a:pPr marL="661768" lvl="1" indent="-176679">
              <a:buFontTx/>
              <a:buChar char="•"/>
            </a:pPr>
            <a:r>
              <a:rPr lang="en-US" altLang="en-US" b="1" dirty="0"/>
              <a:t>Filed 2014, itemized and claimed state income tax deduction (including </a:t>
            </a:r>
            <a:r>
              <a:rPr lang="en-US" altLang="en-US" b="1" dirty="0" err="1"/>
              <a:t>bal</a:t>
            </a:r>
            <a:r>
              <a:rPr lang="en-US" altLang="en-US" b="1" dirty="0"/>
              <a:t> due on 2013)</a:t>
            </a:r>
          </a:p>
          <a:p>
            <a:pPr marL="661768" lvl="1" indent="-176679">
              <a:buFontTx/>
              <a:buChar char="•"/>
            </a:pPr>
            <a:r>
              <a:rPr lang="en-US" altLang="en-US" b="1" dirty="0"/>
              <a:t>Filed amended 2013 and got state income tax refunded, received in 2015</a:t>
            </a:r>
          </a:p>
          <a:p>
            <a:pPr marL="661768" lvl="1" indent="-176679">
              <a:buFontTx/>
              <a:buChar char="•"/>
            </a:pPr>
            <a:r>
              <a:rPr lang="en-US" altLang="en-US" b="1" dirty="0"/>
              <a:t>Would need to test 2014 return for the taxable amount of the refund based on 2013 return – too complex</a:t>
            </a:r>
          </a:p>
          <a:p>
            <a:pPr marL="647824" lvl="1" indent="-176679">
              <a:buFontTx/>
              <a:buChar char="•"/>
            </a:pPr>
            <a:endParaRPr lang="en-US" altLang="en-US" b="1"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4850"/>
            <a:ext cx="6254750" cy="35194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9204E0A-5576-4633-A8CB-0B758C2EFFA6}" type="slidenum">
              <a:rPr lang="en-US" altLang="en-US" smtClean="0"/>
              <a:pPr>
                <a:defRPr/>
              </a:pPr>
              <a:t>8</a:t>
            </a:fld>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8895135"/>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xfrm>
            <a:off x="423863" y="704850"/>
            <a:ext cx="6254750" cy="3519488"/>
          </a:xfrm>
          <a:ln/>
        </p:spPr>
      </p:sp>
      <p:sp>
        <p:nvSpPr>
          <p:cNvPr id="47107" name="Notes Placeholder 2"/>
          <p:cNvSpPr>
            <a:spLocks noGrp="1"/>
          </p:cNvSpPr>
          <p:nvPr>
            <p:ph type="body" idx="1"/>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r>
              <a:rPr lang="en-US" altLang="en-US" b="1" dirty="0" smtClean="0"/>
              <a:t>Go </a:t>
            </a:r>
            <a:r>
              <a:rPr lang="en-US" altLang="en-US" b="1" dirty="0"/>
              <a:t>to IRS.gov, search </a:t>
            </a:r>
            <a:r>
              <a:rPr lang="en-US" altLang="en-US" b="1" i="1" dirty="0"/>
              <a:t>sales tax calculator</a:t>
            </a:r>
            <a:r>
              <a:rPr lang="en-US" altLang="en-US" b="1" dirty="0"/>
              <a:t>, which will compute sales tax per the tables for a number of prior years</a:t>
            </a:r>
            <a:endParaRPr lang="en-US" altLang="en-US" b="1" i="1" dirty="0"/>
          </a:p>
          <a:p>
            <a:endParaRPr lang="en-US" altLang="en-US" dirty="0"/>
          </a:p>
        </p:txBody>
      </p:sp>
      <p:sp>
        <p:nvSpPr>
          <p:cNvPr id="47108" name="Slide Number Placeholder 3"/>
          <p:cNvSpPr>
            <a:spLocks noGrp="1"/>
          </p:cNvSpPr>
          <p:nvPr>
            <p:ph type="sldNum" sz="quarter" idx="5"/>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65610" indent="-294465">
              <a:spcBef>
                <a:spcPct val="30000"/>
              </a:spcBef>
              <a:defRPr sz="1200">
                <a:solidFill>
                  <a:schemeClr val="tx1"/>
                </a:solidFill>
                <a:latin typeface="Calibri" pitchFamily="34" charset="0"/>
                <a:cs typeface="Arial" charset="0"/>
              </a:defRPr>
            </a:lvl2pPr>
            <a:lvl3pPr marL="1177862" indent="-235572">
              <a:spcBef>
                <a:spcPct val="30000"/>
              </a:spcBef>
              <a:defRPr sz="1200">
                <a:solidFill>
                  <a:schemeClr val="tx1"/>
                </a:solidFill>
                <a:latin typeface="Calibri" pitchFamily="34" charset="0"/>
                <a:cs typeface="Arial" charset="0"/>
              </a:defRPr>
            </a:lvl3pPr>
            <a:lvl4pPr marL="1649006" indent="-235572">
              <a:spcBef>
                <a:spcPct val="30000"/>
              </a:spcBef>
              <a:defRPr sz="1200">
                <a:solidFill>
                  <a:schemeClr val="tx1"/>
                </a:solidFill>
                <a:latin typeface="Calibri" pitchFamily="34" charset="0"/>
                <a:cs typeface="Arial" charset="0"/>
              </a:defRPr>
            </a:lvl4pPr>
            <a:lvl5pPr marL="2120151" indent="-235572">
              <a:spcBef>
                <a:spcPct val="30000"/>
              </a:spcBef>
              <a:defRPr sz="1200">
                <a:solidFill>
                  <a:schemeClr val="tx1"/>
                </a:solidFill>
                <a:latin typeface="Calibri" pitchFamily="34" charset="0"/>
                <a:cs typeface="Arial" charset="0"/>
              </a:defRPr>
            </a:lvl5pPr>
            <a:lvl6pPr marL="2591295" indent="-235572" eaLnBrk="0" fontAlgn="base" hangingPunct="0">
              <a:spcBef>
                <a:spcPct val="30000"/>
              </a:spcBef>
              <a:spcAft>
                <a:spcPct val="0"/>
              </a:spcAft>
              <a:defRPr sz="1200">
                <a:solidFill>
                  <a:schemeClr val="tx1"/>
                </a:solidFill>
                <a:latin typeface="Calibri" pitchFamily="34" charset="0"/>
                <a:cs typeface="Arial" charset="0"/>
              </a:defRPr>
            </a:lvl6pPr>
            <a:lvl7pPr marL="3062440" indent="-235572" eaLnBrk="0" fontAlgn="base" hangingPunct="0">
              <a:spcBef>
                <a:spcPct val="30000"/>
              </a:spcBef>
              <a:spcAft>
                <a:spcPct val="0"/>
              </a:spcAft>
              <a:defRPr sz="1200">
                <a:solidFill>
                  <a:schemeClr val="tx1"/>
                </a:solidFill>
                <a:latin typeface="Calibri" pitchFamily="34" charset="0"/>
                <a:cs typeface="Arial" charset="0"/>
              </a:defRPr>
            </a:lvl7pPr>
            <a:lvl8pPr marL="3533585" indent="-235572" eaLnBrk="0" fontAlgn="base" hangingPunct="0">
              <a:spcBef>
                <a:spcPct val="30000"/>
              </a:spcBef>
              <a:spcAft>
                <a:spcPct val="0"/>
              </a:spcAft>
              <a:defRPr sz="1200">
                <a:solidFill>
                  <a:schemeClr val="tx1"/>
                </a:solidFill>
                <a:latin typeface="Calibri" pitchFamily="34" charset="0"/>
                <a:cs typeface="Arial" charset="0"/>
              </a:defRPr>
            </a:lvl8pPr>
            <a:lvl9pPr marL="4004729" indent="-235572"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649CCAF5-348F-484F-9602-3E5E4C7AA50A}" type="slidenum">
              <a:rPr lang="en-US" altLang="en-US" smtClean="0">
                <a:cs typeface="Calibri" panose="020F0502020204030204" pitchFamily="34" charset="0"/>
              </a:rPr>
              <a:pPr>
                <a:spcBef>
                  <a:spcPct val="0"/>
                </a:spcBef>
              </a:pPr>
              <a:t>10</a:t>
            </a:fld>
            <a:endParaRPr lang="en-US" altLang="en-US" dirty="0">
              <a:cs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423863" y="704850"/>
            <a:ext cx="6254750" cy="3519488"/>
          </a:xfrm>
          <a:ln/>
        </p:spPr>
      </p:sp>
      <p:sp>
        <p:nvSpPr>
          <p:cNvPr id="46083" name="Rectangle 3"/>
          <p:cNvSpPr>
            <a:spLocks noGrp="1" noChangeArrowheads="1"/>
          </p:cNvSpPr>
          <p:nvPr>
            <p:ph type="body" idx="1"/>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r>
              <a:rPr lang="en-US" altLang="en-US" b="1" dirty="0"/>
              <a:t>Emphasize</a:t>
            </a:r>
          </a:p>
          <a:p>
            <a:pPr>
              <a:buFontTx/>
              <a:buChar char="•"/>
            </a:pPr>
            <a:r>
              <a:rPr lang="en-US" altLang="en-US" b="1" dirty="0"/>
              <a:t>Can go to IRS.gov, search </a:t>
            </a:r>
            <a:r>
              <a:rPr lang="en-US" altLang="en-US" b="1" i="1" dirty="0"/>
              <a:t>sales tax calculator</a:t>
            </a:r>
            <a:r>
              <a:rPr lang="en-US" altLang="en-US" b="1" dirty="0"/>
              <a:t>, which will compute sales tax per the table for a number of prior years</a:t>
            </a:r>
          </a:p>
          <a:p>
            <a:pPr>
              <a:buFontTx/>
              <a:buChar char="•"/>
            </a:pPr>
            <a:r>
              <a:rPr lang="en-US" altLang="en-US" b="1" dirty="0"/>
              <a:t>Can use instructions for Schedule A and pick sales tax from the table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p:spTree>
      <p:nvGrpSpPr>
        <p:cNvPr id="1" name=""/>
        <p:cNvGrpSpPr/>
        <p:nvPr/>
      </p:nvGrpSpPr>
      <p:grpSpPr>
        <a:xfrm>
          <a:off x="0" y="0"/>
          <a:ext cx="0" cy="0"/>
          <a:chOff x="0" y="0"/>
          <a:chExt cx="0" cy="0"/>
        </a:xfrm>
      </p:grpSpPr>
      <p:sp>
        <p:nvSpPr>
          <p:cNvPr id="4" name="Rectangle 3"/>
          <p:cNvSpPr/>
          <p:nvPr/>
        </p:nvSpPr>
        <p:spPr>
          <a:xfrm>
            <a:off x="0" y="-17670"/>
            <a:ext cx="12192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Rectangle 6"/>
          <p:cNvSpPr/>
          <p:nvPr/>
        </p:nvSpPr>
        <p:spPr>
          <a:xfrm>
            <a:off x="3" y="1218977"/>
            <a:ext cx="8799444"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916503" y="3697339"/>
            <a:ext cx="6966440" cy="1112839"/>
          </a:xfrm>
          <a:prstGeom prst="rect">
            <a:avLst/>
          </a:prstGeom>
        </p:spPr>
        <p:txBody>
          <a:bodyPr anchor="ctr">
            <a:noAutofit/>
          </a:bodyPr>
          <a:lstStyle>
            <a:lvl1pPr marL="0" indent="0" algn="ctr">
              <a:spcBef>
                <a:spcPts val="0"/>
              </a:spcBef>
              <a:buNone/>
              <a:defRPr sz="320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8" name="Rectangle 7"/>
          <p:cNvSpPr/>
          <p:nvPr/>
        </p:nvSpPr>
        <p:spPr>
          <a:xfrm>
            <a:off x="3" y="5056020"/>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Rectangle 9"/>
          <p:cNvSpPr/>
          <p:nvPr/>
        </p:nvSpPr>
        <p:spPr>
          <a:xfrm>
            <a:off x="2" y="5056019"/>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5"/>
          <p:cNvSpPr>
            <a:spLocks noGrp="1"/>
          </p:cNvSpPr>
          <p:nvPr>
            <p:ph type="title"/>
          </p:nvPr>
        </p:nvSpPr>
        <p:spPr>
          <a:xfrm>
            <a:off x="914456" y="1875512"/>
            <a:ext cx="6970533" cy="1219200"/>
          </a:xfrm>
        </p:spPr>
        <p:txBody>
          <a:bodyPr>
            <a:noAutofit/>
          </a:bodyPr>
          <a:lstStyle>
            <a:lvl1pPr algn="ctr">
              <a:defRPr sz="4400"/>
            </a:lvl1pPr>
          </a:lstStyle>
          <a:p>
            <a:r>
              <a:rPr lang="en-US" smtClean="0"/>
              <a:t>Click to edit Master title style</a:t>
            </a:r>
            <a:endParaRPr lang="en-US" dirty="0"/>
          </a:p>
        </p:txBody>
      </p:sp>
      <p:sp>
        <p:nvSpPr>
          <p:cNvPr id="9" name="Rectangle 8"/>
          <p:cNvSpPr/>
          <p:nvPr/>
        </p:nvSpPr>
        <p:spPr>
          <a:xfrm>
            <a:off x="1" y="5080552"/>
            <a:ext cx="8802624"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557326378"/>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Title and Conten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pPr>
              <a:defRPr/>
            </a:pPr>
            <a:r>
              <a:rPr lang="en-US" smtClean="0"/>
              <a:t>NTTC Training – TY2018</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pPr>
              <a:defRPr/>
            </a:pPr>
            <a:fld id="{EAD38534-66DA-4BF5-8630-2A5E13745E16}" type="slidenum">
              <a:rPr lang="en-US" altLang="en-US" smtClean="0"/>
              <a:pPr>
                <a:defRPr/>
              </a:pPr>
              <a:t>‹#›</a:t>
            </a:fld>
            <a:endParaRPr lang="en-US" altLang="en-US"/>
          </a:p>
        </p:txBody>
      </p:sp>
      <p:sp>
        <p:nvSpPr>
          <p:cNvPr id="4" name="Content Placeholder 3"/>
          <p:cNvSpPr>
            <a:spLocks noGrp="1"/>
          </p:cNvSpPr>
          <p:nvPr>
            <p:ph sz="quarter" idx="12"/>
          </p:nvPr>
        </p:nvSpPr>
        <p:spPr/>
        <p:txBody>
          <a:bodyPr/>
          <a:lstStyle>
            <a:lvl4pPr marL="1944688" indent="-227013">
              <a:defRPr/>
            </a:lvl4pPr>
            <a:lvl5pPr marL="2397125" indent="-227013">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948048561"/>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35883A3-290F-4D8E-917D-470428A41C6A}" type="datetime1">
              <a:rPr lang="en-US" smtClean="0"/>
              <a:pPr/>
              <a:t>12/9/18</a:t>
            </a:fld>
            <a:endParaRPr lang="en-US"/>
          </a:p>
        </p:txBody>
      </p:sp>
      <p:sp>
        <p:nvSpPr>
          <p:cNvPr id="4" name="Footer Placeholder 3"/>
          <p:cNvSpPr>
            <a:spLocks noGrp="1"/>
          </p:cNvSpPr>
          <p:nvPr>
            <p:ph type="ftr" sz="quarter" idx="11"/>
          </p:nvPr>
        </p:nvSpPr>
        <p:spPr/>
        <p:txBody>
          <a:bodyPr/>
          <a:lstStyle/>
          <a:p>
            <a:pPr>
              <a:defRPr/>
            </a:pPr>
            <a:r>
              <a:rPr lang="en-US" smtClean="0"/>
              <a:t>NTTC Training – TY2018</a:t>
            </a:r>
            <a:endParaRPr lang="en-US" dirty="0"/>
          </a:p>
        </p:txBody>
      </p:sp>
      <p:sp>
        <p:nvSpPr>
          <p:cNvPr id="5" name="Slide Number Placeholder 4"/>
          <p:cNvSpPr>
            <a:spLocks noGrp="1"/>
          </p:cNvSpPr>
          <p:nvPr>
            <p:ph type="sldNum" sz="quarter" idx="12"/>
          </p:nvPr>
        </p:nvSpPr>
        <p:spPr/>
        <p:txBody>
          <a:bodyPr/>
          <a:lstStyle/>
          <a:p>
            <a:pPr>
              <a:defRPr/>
            </a:pPr>
            <a:fld id="{A4F457E1-ABA9-4719-A14D-6F48F71BC1C7}" type="slidenum">
              <a:rPr lang="en-US" altLang="en-US" smtClean="0"/>
              <a:pPr>
                <a:defRPr/>
              </a:pPr>
              <a:t>‹#›</a:t>
            </a:fld>
            <a:endParaRPr lang="en-US" altLang="en-US" dirty="0"/>
          </a:p>
        </p:txBody>
      </p:sp>
      <p:sp>
        <p:nvSpPr>
          <p:cNvPr id="6" name="Text Placeholder 5"/>
          <p:cNvSpPr>
            <a:spLocks noGrp="1"/>
          </p:cNvSpPr>
          <p:nvPr>
            <p:ph type="body" sz="quarter" idx="15"/>
          </p:nvPr>
        </p:nvSpPr>
        <p:spPr>
          <a:xfrm>
            <a:off x="1282700" y="1754188"/>
            <a:ext cx="4663440" cy="4022725"/>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8" name="Text Placeholder 7"/>
          <p:cNvSpPr>
            <a:spLocks noGrp="1"/>
          </p:cNvSpPr>
          <p:nvPr>
            <p:ph type="body" sz="quarter" idx="16"/>
          </p:nvPr>
        </p:nvSpPr>
        <p:spPr>
          <a:xfrm>
            <a:off x="6396039" y="1754188"/>
            <a:ext cx="4663440" cy="4022725"/>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13641574"/>
      </p:ext>
    </p:extLst>
  </p:cSld>
  <p:clrMapOvr>
    <a:masterClrMapping/>
  </p:clrMapOvr>
  <p:timing>
    <p:tnLst>
      <p:par>
        <p:cTn id="1" dur="indefinite" restart="never" nodeType="tmRoot"/>
      </p:par>
    </p:tnLst>
  </p:timing>
  <p:hf hdr="0" dt="0"/>
  <p:extLst mod="1">
    <p:ext uri="{DCECCB84-F9BA-43D5-87BE-67443E8EF086}">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7" pos="800" userDrawn="1">
          <p15:clr>
            <a:srgbClr val="FBAE40"/>
          </p15:clr>
        </p15:guide>
        <p15:guide id="8" pos="6944" userDrawn="1">
          <p15:clr>
            <a:srgbClr val="FBAE40"/>
          </p15:clr>
        </p15:guide>
        <p15:guide id="9" orient="horz" pos="828" userDrawn="1">
          <p15:clr>
            <a:srgbClr val="FBAE40"/>
          </p15:clr>
        </p15:guide>
        <p15:guide id="10" pos="1067" userDrawn="1">
          <p15:clr>
            <a:srgbClr val="FBAE40"/>
          </p15:clr>
        </p15:guide>
        <p15:guide id="11" pos="9259"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70000" y="1535114"/>
            <a:ext cx="4663440" cy="639763"/>
          </a:xfrm>
          <a:prstGeom prst="rect">
            <a:avLst/>
          </a:prstGeom>
        </p:spPr>
        <p:txBody>
          <a:bodyPr anchor="b"/>
          <a:lstStyle>
            <a:lvl1pPr marL="0" indent="0">
              <a:buNone/>
              <a:defRPr sz="2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6408616" y="1535114"/>
            <a:ext cx="4663440" cy="639763"/>
          </a:xfrm>
          <a:prstGeom prst="rect">
            <a:avLst/>
          </a:prstGeom>
        </p:spPr>
        <p:txBody>
          <a:bodyPr anchor="b">
            <a:noAutofit/>
          </a:bodyPr>
          <a:lstStyle>
            <a:lvl1pPr marL="0" indent="0">
              <a:buNone/>
              <a:defRPr sz="2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35883A3-290F-4D8E-917D-470428A41C6A}" type="datetime1">
              <a:rPr lang="en-US" smtClean="0"/>
              <a:pPr/>
              <a:t>12/9/18</a:t>
            </a:fld>
            <a:endParaRPr lang="en-US"/>
          </a:p>
        </p:txBody>
      </p:sp>
      <p:sp>
        <p:nvSpPr>
          <p:cNvPr id="8" name="Footer Placeholder 7"/>
          <p:cNvSpPr>
            <a:spLocks noGrp="1"/>
          </p:cNvSpPr>
          <p:nvPr>
            <p:ph type="ftr" sz="quarter" idx="11"/>
          </p:nvPr>
        </p:nvSpPr>
        <p:spPr/>
        <p:txBody>
          <a:bodyPr/>
          <a:lstStyle/>
          <a:p>
            <a:pPr>
              <a:defRPr/>
            </a:pPr>
            <a:r>
              <a:rPr lang="en-US" smtClean="0"/>
              <a:t>NTTC Training – TY2018</a:t>
            </a:r>
            <a:endParaRPr lang="en-US" dirty="0"/>
          </a:p>
        </p:txBody>
      </p:sp>
      <p:sp>
        <p:nvSpPr>
          <p:cNvPr id="9" name="Slide Number Placeholder 8"/>
          <p:cNvSpPr>
            <a:spLocks noGrp="1"/>
          </p:cNvSpPr>
          <p:nvPr>
            <p:ph type="sldNum" sz="quarter" idx="12"/>
          </p:nvPr>
        </p:nvSpPr>
        <p:spPr/>
        <p:txBody>
          <a:bodyPr/>
          <a:lstStyle/>
          <a:p>
            <a:pPr>
              <a:defRPr/>
            </a:pPr>
            <a:fld id="{A4F457E1-ABA9-4719-A14D-6F48F71BC1C7}" type="slidenum">
              <a:rPr lang="en-US" altLang="en-US" smtClean="0"/>
              <a:pPr>
                <a:defRPr/>
              </a:pPr>
              <a:t>‹#›</a:t>
            </a:fld>
            <a:endParaRPr lang="en-US" altLang="en-US" dirty="0"/>
          </a:p>
        </p:txBody>
      </p:sp>
      <p:sp>
        <p:nvSpPr>
          <p:cNvPr id="10" name="Text Placeholder 9"/>
          <p:cNvSpPr>
            <a:spLocks noGrp="1"/>
          </p:cNvSpPr>
          <p:nvPr>
            <p:ph type="body" sz="quarter" idx="13"/>
          </p:nvPr>
        </p:nvSpPr>
        <p:spPr>
          <a:xfrm>
            <a:off x="1270001" y="2174876"/>
            <a:ext cx="4664075" cy="3779839"/>
          </a:xfrm>
        </p:spPr>
        <p:txBody>
          <a:bodyPr>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p:txBody>
      </p:sp>
      <p:sp>
        <p:nvSpPr>
          <p:cNvPr id="13" name="Text Placeholder 12"/>
          <p:cNvSpPr>
            <a:spLocks noGrp="1"/>
          </p:cNvSpPr>
          <p:nvPr>
            <p:ph type="body" sz="quarter" idx="14"/>
          </p:nvPr>
        </p:nvSpPr>
        <p:spPr>
          <a:xfrm>
            <a:off x="6408616" y="2174876"/>
            <a:ext cx="4663440" cy="3779839"/>
          </a:xfrm>
        </p:spPr>
        <p:txBody>
          <a:bodyPr>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94173695"/>
      </p:ext>
    </p:extLst>
  </p:cSld>
  <p:clrMapOvr>
    <a:masterClrMapping/>
  </p:clrMapOvr>
  <p:timing>
    <p:tnLst>
      <p:par>
        <p:cTn id="1" dur="indefinite" restart="never" nodeType="tmRoot"/>
      </p:par>
    </p:tnLst>
  </p:timing>
  <p:hf hdr="0" dt="0"/>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ext Over">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pPr>
              <a:defRPr/>
            </a:pPr>
            <a:r>
              <a:rPr lang="en-US" smtClean="0"/>
              <a:t>NTTC Training – TY2018</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pPr>
              <a:defRPr/>
            </a:pPr>
            <a:fld id="{A4F457E1-ABA9-4719-A14D-6F48F71BC1C7}" type="slidenum">
              <a:rPr lang="en-US" altLang="en-US" smtClean="0"/>
              <a:pPr>
                <a:defRPr/>
              </a:pPr>
              <a:t>‹#›</a:t>
            </a:fld>
            <a:endParaRPr lang="en-US" altLang="en-US" dirty="0"/>
          </a:p>
        </p:txBody>
      </p:sp>
      <p:sp>
        <p:nvSpPr>
          <p:cNvPr id="4" name="Content Placeholder 3"/>
          <p:cNvSpPr>
            <a:spLocks noGrp="1"/>
          </p:cNvSpPr>
          <p:nvPr>
            <p:ph sz="quarter" idx="12"/>
          </p:nvPr>
        </p:nvSpPr>
        <p:spPr>
          <a:xfrm>
            <a:off x="1278833" y="1761434"/>
            <a:ext cx="9753600" cy="2221287"/>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7" name="Content Placeholder 6"/>
          <p:cNvSpPr>
            <a:spLocks noGrp="1"/>
          </p:cNvSpPr>
          <p:nvPr>
            <p:ph sz="quarter" idx="13"/>
          </p:nvPr>
        </p:nvSpPr>
        <p:spPr>
          <a:xfrm>
            <a:off x="1278467" y="4108451"/>
            <a:ext cx="9753600" cy="1780116"/>
          </a:xfrm>
        </p:spPr>
        <p:txBody>
          <a:bodyPr/>
          <a:lstStyle/>
          <a:p>
            <a:pPr lvl="0"/>
            <a:r>
              <a:rPr lang="en-US" smtClean="0"/>
              <a:t>Click to edit Master text styles</a:t>
            </a:r>
          </a:p>
          <a:p>
            <a:pPr lvl="1"/>
            <a:r>
              <a:rPr lang="en-US" smtClean="0"/>
              <a:t>Second level</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26467159"/>
      </p:ext>
    </p:extLst>
  </p:cSld>
  <p:clrMapOvr>
    <a:masterClrMapping/>
  </p:clrMapOvr>
  <p:timing>
    <p:tnLst>
      <p:par>
        <p:cTn id="1" dur="indefinite" restart="never" nodeType="tmRoot"/>
      </p:par>
    </p:tnLst>
  </p:timing>
  <p:hf hdr="0" dt="0"/>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4A95878-70F8-4FDB-887B-4B5F72E269C2}" type="datetime1">
              <a:rPr lang="en-US" smtClean="0"/>
              <a:pPr/>
              <a:t>12/9/18</a:t>
            </a:fld>
            <a:endParaRPr lang="en-US" dirty="0"/>
          </a:p>
        </p:txBody>
      </p:sp>
      <p:sp>
        <p:nvSpPr>
          <p:cNvPr id="4" name="Footer Placeholder 3"/>
          <p:cNvSpPr>
            <a:spLocks noGrp="1"/>
          </p:cNvSpPr>
          <p:nvPr>
            <p:ph type="ftr" sz="quarter" idx="11"/>
          </p:nvPr>
        </p:nvSpPr>
        <p:spPr/>
        <p:txBody>
          <a:bodyPr/>
          <a:lstStyle/>
          <a:p>
            <a:pPr>
              <a:defRPr/>
            </a:pPr>
            <a:r>
              <a:rPr lang="en-US" smtClean="0"/>
              <a:t>NTTC Training – TY2018</a:t>
            </a:r>
            <a:endParaRPr lang="en-US" dirty="0"/>
          </a:p>
        </p:txBody>
      </p:sp>
      <p:sp>
        <p:nvSpPr>
          <p:cNvPr id="5" name="Slide Number Placeholder 4"/>
          <p:cNvSpPr>
            <a:spLocks noGrp="1"/>
          </p:cNvSpPr>
          <p:nvPr>
            <p:ph type="sldNum" sz="quarter" idx="12"/>
          </p:nvPr>
        </p:nvSpPr>
        <p:spPr/>
        <p:txBody>
          <a:bodyPr/>
          <a:lstStyle/>
          <a:p>
            <a:pPr>
              <a:defRPr/>
            </a:pPr>
            <a:fld id="{672E2459-3C50-4030-8F13-6EF9A26C029A}" type="slidenum">
              <a:rPr lang="en-US" altLang="en-US" smtClean="0"/>
              <a:pPr>
                <a:defRPr/>
              </a:pPr>
              <a:t>‹#›</a:t>
            </a:fld>
            <a:endParaRPr lang="en-US" altLang="en-US"/>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90580874"/>
      </p:ext>
    </p:extLst>
  </p:cSld>
  <p:clrMapOvr>
    <a:masterClrMapping/>
  </p:clrMapOvr>
  <p:transition>
    <p:fade/>
  </p:transition>
  <p:timing>
    <p:tnLst>
      <p:par>
        <p:cTn id="1" dur="indefinite" restart="never" nodeType="tmRoot"/>
      </p:par>
    </p:tnLst>
  </p:timing>
  <p:extLst mod="1">
    <p:ext uri="{DCECCB84-F9BA-43D5-87BE-67443E8EF086}">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7" pos="800" userDrawn="1">
          <p15:clr>
            <a:srgbClr val="FBAE40"/>
          </p15:clr>
        </p15:guide>
        <p15:guide id="8" pos="6944" userDrawn="1">
          <p15:clr>
            <a:srgbClr val="FBAE40"/>
          </p15:clr>
        </p15:guide>
        <p15:guide id="9" orient="horz" pos="828" userDrawn="1">
          <p15:clr>
            <a:srgbClr val="FBAE40"/>
          </p15:clr>
        </p15:guide>
        <p15:guide id="10" pos="1067" userDrawn="1">
          <p15:clr>
            <a:srgbClr val="FBAE40"/>
          </p15:clr>
        </p15:guide>
        <p15:guide id="11" pos="9259"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3C6CC9-65BA-4225-B0E1-03912EE60836}" type="datetime1">
              <a:rPr lang="en-US" smtClean="0"/>
              <a:pPr/>
              <a:t>12/9/18</a:t>
            </a:fld>
            <a:endParaRPr lang="en-US"/>
          </a:p>
        </p:txBody>
      </p:sp>
      <p:sp>
        <p:nvSpPr>
          <p:cNvPr id="3" name="Footer Placeholder 2"/>
          <p:cNvSpPr>
            <a:spLocks noGrp="1"/>
          </p:cNvSpPr>
          <p:nvPr>
            <p:ph type="ftr" sz="quarter" idx="11"/>
          </p:nvPr>
        </p:nvSpPr>
        <p:spPr/>
        <p:txBody>
          <a:bodyPr/>
          <a:lstStyle/>
          <a:p>
            <a:pPr>
              <a:defRPr/>
            </a:pPr>
            <a:r>
              <a:rPr lang="en-US" smtClean="0"/>
              <a:t>NTTC Training – TY2018</a:t>
            </a:r>
            <a:endParaRPr lang="en-US" dirty="0"/>
          </a:p>
        </p:txBody>
      </p:sp>
      <p:sp>
        <p:nvSpPr>
          <p:cNvPr id="4" name="Slide Number Placeholder 3"/>
          <p:cNvSpPr>
            <a:spLocks noGrp="1"/>
          </p:cNvSpPr>
          <p:nvPr>
            <p:ph type="sldNum" sz="quarter" idx="12"/>
          </p:nvPr>
        </p:nvSpPr>
        <p:spPr/>
        <p:txBody>
          <a:bodyPr/>
          <a:lstStyle/>
          <a:p>
            <a:pPr>
              <a:defRPr/>
            </a:pPr>
            <a:fld id="{BD7755EE-22D2-46B0-B84D-C82CA18A561D}" type="slidenum">
              <a:rPr lang="en-US" altLang="en-US" smtClean="0"/>
              <a:pPr>
                <a:defRPr/>
              </a:pPr>
              <a:t>‹#›</a:t>
            </a:fld>
            <a:endParaRPr lang="en-US" altLang="en-US"/>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Rectangle 5"/>
          <p:cNvSpPr/>
          <p:nvPr/>
        </p:nvSpPr>
        <p:spPr>
          <a:xfrm>
            <a:off x="0" y="-17670"/>
            <a:ext cx="12192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21281542"/>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5883A3-290F-4D8E-917D-470428A41C6A}" type="datetime1">
              <a:rPr lang="en-US" smtClean="0"/>
              <a:pPr/>
              <a:t>12/9/18</a:t>
            </a:fld>
            <a:endParaRPr lang="en-US" dirty="0"/>
          </a:p>
        </p:txBody>
      </p:sp>
      <p:sp>
        <p:nvSpPr>
          <p:cNvPr id="3" name="Footer Placeholder 2"/>
          <p:cNvSpPr>
            <a:spLocks noGrp="1"/>
          </p:cNvSpPr>
          <p:nvPr>
            <p:ph type="ftr" sz="quarter" idx="11"/>
          </p:nvPr>
        </p:nvSpPr>
        <p:spPr/>
        <p:txBody>
          <a:bodyPr/>
          <a:lstStyle/>
          <a:p>
            <a:pPr>
              <a:defRPr/>
            </a:pPr>
            <a:r>
              <a:rPr lang="en-US" smtClean="0"/>
              <a:t>NTTC Training – TY2018</a:t>
            </a:r>
            <a:endParaRPr lang="en-US" dirty="0"/>
          </a:p>
        </p:txBody>
      </p:sp>
      <p:sp>
        <p:nvSpPr>
          <p:cNvPr id="4" name="Slide Number Placeholder 3"/>
          <p:cNvSpPr>
            <a:spLocks noGrp="1"/>
          </p:cNvSpPr>
          <p:nvPr>
            <p:ph type="sldNum" sz="quarter" idx="12"/>
          </p:nvPr>
        </p:nvSpPr>
        <p:spPr>
          <a:xfrm>
            <a:off x="1298941" y="6265305"/>
            <a:ext cx="518079" cy="365125"/>
          </a:xfrm>
        </p:spPr>
        <p:txBody>
          <a:bodyPr/>
          <a:lstStyle/>
          <a:p>
            <a:pPr>
              <a:defRPr/>
            </a:pPr>
            <a:fld id="{A4F457E1-ABA9-4719-A14D-6F48F71BC1C7}" type="slidenum">
              <a:rPr lang="en-US" altLang="en-US" smtClean="0"/>
              <a:pPr>
                <a:defRPr/>
              </a:pPr>
              <a:t>‹#›</a:t>
            </a:fld>
            <a:endParaRPr lang="en-US" altLang="en-US" dirty="0"/>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 name="Rectangle 5"/>
          <p:cNvSpPr/>
          <p:nvPr/>
        </p:nvSpPr>
        <p:spPr>
          <a:xfrm>
            <a:off x="0" y="-17670"/>
            <a:ext cx="12192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7" name="Rectangle 6"/>
          <p:cNvSpPr/>
          <p:nvPr/>
        </p:nvSpPr>
        <p:spPr>
          <a:xfrm rot="16200000">
            <a:off x="-2828541" y="2810564"/>
            <a:ext cx="6876288"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1"/>
              </a:solidFill>
              <a:latin typeface="+mj-lt"/>
            </a:endParaRPr>
          </a:p>
        </p:txBody>
      </p:sp>
      <p:sp>
        <p:nvSpPr>
          <p:cNvPr id="8" name="Title Placeholder 1"/>
          <p:cNvSpPr>
            <a:spLocks noGrp="1"/>
          </p:cNvSpPr>
          <p:nvPr>
            <p:ph type="title"/>
          </p:nvPr>
        </p:nvSpPr>
        <p:spPr>
          <a:xfrm rot="16200000">
            <a:off x="-2255517" y="2278380"/>
            <a:ext cx="573024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9" name="Rectangle 8"/>
          <p:cNvSpPr/>
          <p:nvPr/>
        </p:nvSpPr>
        <p:spPr>
          <a:xfrm>
            <a:off x="451815" y="6132291"/>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0" name="Rectangle 9"/>
          <p:cNvSpPr/>
          <p:nvPr/>
        </p:nvSpPr>
        <p:spPr>
          <a:xfrm rot="5400000">
            <a:off x="-2179072" y="3380298"/>
            <a:ext cx="687628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22162574"/>
      </p:ext>
    </p:extLst>
  </p:cSld>
  <p:clrMapOvr>
    <a:masterClrMapping/>
  </p:clrMapOvr>
  <p:timing>
    <p:tnLst>
      <p:par>
        <p:cTn id="1" dur="indefinite" restart="never" nodeType="tmRoot"/>
      </p:par>
    </p:tnLst>
  </p:timing>
  <p:hf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5883A3-290F-4D8E-917D-470428A41C6A}" type="datetime1">
              <a:rPr lang="en-US" smtClean="0"/>
              <a:pPr/>
              <a:t>12/9/18</a:t>
            </a:fld>
            <a:endParaRPr lang="en-US" dirty="0"/>
          </a:p>
        </p:txBody>
      </p:sp>
      <p:sp>
        <p:nvSpPr>
          <p:cNvPr id="5" name="Footer Placeholder 4"/>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NTTC Training – TY2018</a:t>
            </a:r>
            <a:endParaRPr lang="en-US" dirty="0"/>
          </a:p>
        </p:txBody>
      </p:sp>
      <p:sp>
        <p:nvSpPr>
          <p:cNvPr id="6" name="Slide Number Placeholder 5"/>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4F457E1-ABA9-4719-A14D-6F48F71BC1C7}" type="slidenum">
              <a:rPr lang="en-US" altLang="en-US" smtClean="0"/>
              <a:pPr>
                <a:defRPr/>
              </a:pPr>
              <a:t>‹#›</a:t>
            </a:fld>
            <a:endParaRPr lang="en-US" altLang="en-US" dirty="0"/>
          </a:p>
        </p:txBody>
      </p:sp>
      <p:pic>
        <p:nvPicPr>
          <p:cNvPr id="7" name="Picture 6" descr="AARPF_Logo w Tag.eps"/>
          <p:cNvPicPr>
            <a:picLocks noChangeAspect="1"/>
          </p:cNvPicPr>
          <p:nvPr/>
        </p:nvPicPr>
        <p:blipFill>
          <a:blip r:embed="rId10">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8433788" y="6174258"/>
            <a:ext cx="3148613" cy="547219"/>
          </a:xfrm>
          <a:prstGeom prst="rect">
            <a:avLst/>
          </a:prstGeom>
        </p:spPr>
      </p:pic>
      <p:sp>
        <p:nvSpPr>
          <p:cNvPr id="14" name="Text Placeholder 13"/>
          <p:cNvSpPr>
            <a:spLocks noGrp="1"/>
          </p:cNvSpPr>
          <p:nvPr>
            <p:ph type="body" idx="1"/>
          </p:nvPr>
        </p:nvSpPr>
        <p:spPr>
          <a:xfrm>
            <a:off x="1278833" y="1761433"/>
            <a:ext cx="9753600" cy="402336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p:txBody>
      </p:sp>
      <p:sp>
        <p:nvSpPr>
          <p:cNvPr id="8" name="Rectangle 7"/>
          <p:cNvSpPr/>
          <p:nvPr/>
        </p:nvSpPr>
        <p:spPr>
          <a:xfrm>
            <a:off x="0" y="-9265"/>
            <a:ext cx="12192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1"/>
              </a:solidFill>
              <a:latin typeface="+mj-lt"/>
            </a:endParaRPr>
          </a:p>
        </p:txBody>
      </p:sp>
      <p:sp>
        <p:nvSpPr>
          <p:cNvPr id="2" name="Title Placeholder 1"/>
          <p:cNvSpPr>
            <a:spLocks noGrp="1"/>
          </p:cNvSpPr>
          <p:nvPr>
            <p:ph type="title"/>
          </p:nvPr>
        </p:nvSpPr>
        <p:spPr>
          <a:xfrm>
            <a:off x="1066803" y="28835"/>
            <a:ext cx="9751391"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9" name="Rectangle 8"/>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AARPF_Logo w Tag.eps"/>
          <p:cNvPicPr>
            <a:picLocks noChangeAspect="1"/>
          </p:cNvPicPr>
          <p:nvPr/>
        </p:nvPicPr>
        <p:blipFill>
          <a:blip r:embed="rId10">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8433787" y="6174258"/>
            <a:ext cx="3148613" cy="547219"/>
          </a:xfrm>
          <a:prstGeom prst="rect">
            <a:avLst/>
          </a:prstGeom>
        </p:spPr>
      </p:pic>
      <p:sp>
        <p:nvSpPr>
          <p:cNvPr id="12" name="Rectangle 11"/>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p:nvSpPr>
        <p:spPr>
          <a:xfrm>
            <a:off x="0" y="1182571"/>
            <a:ext cx="12192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3002704"/>
      </p:ext>
    </p:extLst>
  </p:cSld>
  <p:clrMap bg1="lt1" tx1="dk1" bg2="lt2" tx2="dk2" accent1="accent1" accent2="accent2" accent3="accent3" accent4="accent4" accent5="accent5" accent6="accent6" hlink="hlink" folHlink="folHlink"/>
  <p:sldLayoutIdLst>
    <p:sldLayoutId id="2147485002" r:id="rId1"/>
    <p:sldLayoutId id="2147485003" r:id="rId2"/>
    <p:sldLayoutId id="2147485004" r:id="rId3"/>
    <p:sldLayoutId id="2147485005" r:id="rId4"/>
    <p:sldLayoutId id="2147485006" r:id="rId5"/>
    <p:sldLayoutId id="2147485007" r:id="rId6"/>
    <p:sldLayoutId id="2147485008" r:id="rId7"/>
    <p:sldLayoutId id="2147485009" r:id="rId8"/>
  </p:sldLayoutIdLst>
  <p:transition>
    <p:fade/>
  </p:transition>
  <p:timing>
    <p:tnLst>
      <p:par>
        <p:cTn id="1" dur="indefinite" restart="never" nodeType="tmRoot"/>
      </p:par>
    </p:tnLst>
  </p:timing>
  <p:hf hdr="0" dt="0"/>
  <p:txStyles>
    <p:titleStyle>
      <a:lvl1pPr algn="l" defTabSz="457189" rtl="0" eaLnBrk="1" latinLnBrk="0" hangingPunct="1">
        <a:spcBef>
          <a:spcPct val="0"/>
        </a:spcBef>
        <a:buNone/>
        <a:defRPr sz="4000" b="1" kern="1200">
          <a:solidFill>
            <a:schemeClr val="bg1"/>
          </a:solidFill>
          <a:latin typeface="+mj-lt"/>
          <a:ea typeface="+mj-ea"/>
          <a:cs typeface="+mj-cs"/>
        </a:defRPr>
      </a:lvl1pPr>
    </p:titleStyle>
    <p:bodyStyle>
      <a:lvl1pPr marL="341313" indent="-341313" algn="l" defTabSz="457189" rtl="0" eaLnBrk="1" latinLnBrk="0" hangingPunct="1">
        <a:spcBef>
          <a:spcPts val="1800"/>
        </a:spcBef>
        <a:buClr>
          <a:srgbClr val="CF2124"/>
        </a:buClr>
        <a:buSzPct val="70000"/>
        <a:buFont typeface="Wingdings" panose="05000000000000000000" pitchFamily="2" charset="2"/>
        <a:buChar char=""/>
        <a:defRPr sz="3200" kern="1200">
          <a:solidFill>
            <a:schemeClr val="tx1"/>
          </a:solidFill>
          <a:latin typeface="+mn-lt"/>
          <a:ea typeface="+mn-ea"/>
          <a:cs typeface="+mn-cs"/>
        </a:defRPr>
      </a:lvl1pPr>
      <a:lvl2pPr marL="914400" indent="-338138" algn="l" defTabSz="457189" rtl="0" eaLnBrk="1" latinLnBrk="0" hangingPunct="1">
        <a:spcBef>
          <a:spcPts val="900"/>
        </a:spcBef>
        <a:buClr>
          <a:srgbClr val="CF2124"/>
        </a:buClr>
        <a:buSzPct val="110000"/>
        <a:buFont typeface="Calibri" panose="020F0502020204030204" pitchFamily="34" charset="0"/>
        <a:buChar char="─"/>
        <a:tabLst/>
        <a:defRPr sz="2800" kern="1200">
          <a:solidFill>
            <a:schemeClr val="tx1"/>
          </a:solidFill>
          <a:latin typeface="+mn-lt"/>
          <a:ea typeface="+mn-ea"/>
          <a:cs typeface="+mn-cs"/>
        </a:defRPr>
      </a:lvl2pPr>
      <a:lvl3pPr marL="1428750" indent="-285750" algn="l" defTabSz="457189" rtl="0" eaLnBrk="1" latinLnBrk="0" hangingPunct="1">
        <a:spcBef>
          <a:spcPts val="600"/>
        </a:spcBef>
        <a:buClr>
          <a:srgbClr val="55493F"/>
        </a:buClr>
        <a:buSzPct val="110000"/>
        <a:buFont typeface="Arial"/>
        <a:buChar char="•"/>
        <a:tabLst/>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mod="1">
    <p:ext uri="{27BBF7A9-308A-43DC-89C8-2F10F3537804}">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pos="1067" userDrawn="1">
          <p15:clr>
            <a:srgbClr val="F26B43"/>
          </p15:clr>
        </p15:guide>
        <p15:guide id="2" pos="683" userDrawn="1">
          <p15:clr>
            <a:srgbClr val="F26B43"/>
          </p15:clr>
        </p15:guide>
        <p15:guide id="3" orient="horz" pos="828" userDrawn="1">
          <p15:clr>
            <a:srgbClr val="F26B43"/>
          </p15:clr>
        </p15:guide>
        <p15:guide id="4" pos="800" userDrawn="1">
          <p15:clr>
            <a:srgbClr val="F26B43"/>
          </p15:clr>
        </p15:guide>
        <p15:guide id="5" orient="horz" pos="1344" userDrawn="1">
          <p15:clr>
            <a:srgbClr val="F26B43"/>
          </p15:clr>
        </p15:guide>
        <p15:guide id="6" pos="512" userDrawn="1">
          <p15:clr>
            <a:srgbClr val="F26B43"/>
          </p15:clr>
        </p15:guide>
        <p15:guide id="7" orient="horz" pos="105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www.irs.gov/credits-deductions/individuals/sales-tax-deduction-calculator" TargetMode="External"/><Relationship Id="rId4" Type="http://schemas.openxmlformats.org/officeDocument/2006/relationships/hyperlink" Target="https://www.irs.gv/"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5.xml"/><Relationship Id="rId3"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Pub 4012 – Tab D</a:t>
            </a:r>
          </a:p>
          <a:p>
            <a:r>
              <a:rPr lang="en-US" dirty="0" smtClean="0"/>
              <a:t>Pub 4491 – Lesson 9</a:t>
            </a:r>
            <a:endParaRPr lang="en-US" dirty="0"/>
          </a:p>
        </p:txBody>
      </p:sp>
      <p:sp>
        <p:nvSpPr>
          <p:cNvPr id="7170" name="Rectangle 2"/>
          <p:cNvSpPr>
            <a:spLocks noGrp="1" noChangeArrowheads="1"/>
          </p:cNvSpPr>
          <p:nvPr>
            <p:ph type="title"/>
          </p:nvPr>
        </p:nvSpPr>
        <p:spPr>
          <a:xfrm>
            <a:off x="914456" y="1084632"/>
            <a:ext cx="6970533" cy="2800960"/>
          </a:xfrm>
        </p:spPr>
        <p:txBody>
          <a:bodyPr>
            <a:normAutofit/>
          </a:bodyPr>
          <a:lstStyle/>
          <a:p>
            <a:r>
              <a:rPr lang="en-US" altLang="en-US" sz="4800" dirty="0" smtClean="0"/>
              <a:t>State/Local Income Tax Refunds and Other Recoveries</a:t>
            </a:r>
            <a:endParaRPr lang="en-US" altLang="en-US" sz="4800"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TY2018</a:t>
            </a:r>
            <a:endParaRPr lang="en-US" dirty="0"/>
          </a:p>
        </p:txBody>
      </p:sp>
      <p:sp>
        <p:nvSpPr>
          <p:cNvPr id="3" name="Slide Number Placeholder 2"/>
          <p:cNvSpPr>
            <a:spLocks noGrp="1"/>
          </p:cNvSpPr>
          <p:nvPr>
            <p:ph type="sldNum" sz="quarter" idx="11"/>
          </p:nvPr>
        </p:nvSpPr>
        <p:spPr/>
        <p:txBody>
          <a:bodyPr/>
          <a:lstStyle/>
          <a:p>
            <a:fld id="{4E7817CB-A08B-486E-8B67-0FB432148A06}" type="slidenum">
              <a:rPr lang="en-US" altLang="en-US" smtClean="0"/>
              <a:pPr/>
              <a:t>10</a:t>
            </a:fld>
            <a:endParaRPr lang="en-US" altLang="en-US"/>
          </a:p>
        </p:txBody>
      </p:sp>
      <p:sp>
        <p:nvSpPr>
          <p:cNvPr id="41987" name="Content Placeholder 2"/>
          <p:cNvSpPr>
            <a:spLocks noGrp="1"/>
          </p:cNvSpPr>
          <p:nvPr>
            <p:ph sz="quarter" idx="12"/>
          </p:nvPr>
        </p:nvSpPr>
        <p:spPr/>
        <p:txBody>
          <a:bodyPr>
            <a:normAutofit lnSpcReduction="10000"/>
          </a:bodyPr>
          <a:lstStyle/>
          <a:p>
            <a:r>
              <a:rPr lang="en-US" altLang="en-US" dirty="0" smtClean="0"/>
              <a:t>Take AGI from 2017 Form 1040 Line 37</a:t>
            </a:r>
          </a:p>
          <a:p>
            <a:r>
              <a:rPr lang="en-US" altLang="en-US" dirty="0" smtClean="0"/>
              <a:t>Add income not taxed (e.g. non-taxable SS, SSI, VA benefits)</a:t>
            </a:r>
          </a:p>
          <a:p>
            <a:pPr lvl="1"/>
            <a:r>
              <a:rPr lang="en-US" altLang="en-US" dirty="0" smtClean="0"/>
              <a:t>Find worksheet in NTTC-modified Pub 4012 Tab </a:t>
            </a:r>
            <a:r>
              <a:rPr lang="en-US" altLang="en-US" b="1" dirty="0" smtClean="0"/>
              <a:t>F</a:t>
            </a:r>
          </a:p>
          <a:p>
            <a:r>
              <a:rPr lang="en-US" altLang="en-US" dirty="0" smtClean="0"/>
              <a:t>Use </a:t>
            </a:r>
            <a:r>
              <a:rPr lang="en-US" dirty="0" smtClean="0">
                <a:hlinkClick r:id="rId3"/>
              </a:rPr>
              <a:t>Sales Tax Deduction Calculator</a:t>
            </a:r>
            <a:r>
              <a:rPr lang="en-US" dirty="0" smtClean="0"/>
              <a:t> at </a:t>
            </a:r>
            <a:r>
              <a:rPr lang="en-US" dirty="0" smtClean="0">
                <a:hlinkClick r:id="rId4"/>
              </a:rPr>
              <a:t>irs.gov</a:t>
            </a:r>
            <a:r>
              <a:rPr lang="en-US" dirty="0" smtClean="0"/>
              <a:t> to determine </a:t>
            </a:r>
            <a:r>
              <a:rPr lang="en-US" altLang="en-US" dirty="0" smtClean="0"/>
              <a:t>state and local sales tax for 2017 return</a:t>
            </a:r>
          </a:p>
          <a:p>
            <a:r>
              <a:rPr lang="en-US" altLang="en-US" dirty="0" smtClean="0"/>
              <a:t>Input in worksheet </a:t>
            </a:r>
            <a:endParaRPr lang="en-US" altLang="en-US" dirty="0"/>
          </a:p>
        </p:txBody>
      </p:sp>
      <p:sp>
        <p:nvSpPr>
          <p:cNvPr id="22530" name="Title 1"/>
          <p:cNvSpPr>
            <a:spLocks noGrp="1"/>
          </p:cNvSpPr>
          <p:nvPr>
            <p:ph type="title"/>
          </p:nvPr>
        </p:nvSpPr>
        <p:spPr/>
        <p:txBody>
          <a:bodyPr/>
          <a:lstStyle/>
          <a:p>
            <a:r>
              <a:rPr lang="en-US" altLang="en-US" smtClean="0"/>
              <a:t>How Calculate 2017 Sales Tax</a:t>
            </a:r>
            <a:endParaRPr lang="en-US" altLang="en-US" dirty="0"/>
          </a:p>
        </p:txBody>
      </p:sp>
      <p:sp>
        <p:nvSpPr>
          <p:cNvPr id="10" name="Rectangle 9"/>
          <p:cNvSpPr/>
          <p:nvPr/>
        </p:nvSpPr>
        <p:spPr>
          <a:xfrm>
            <a:off x="9752610" y="1266579"/>
            <a:ext cx="1828800" cy="400110"/>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US" sz="2000" b="1" dirty="0" smtClean="0"/>
              <a:t>Pub 4012 Tab F</a:t>
            </a:r>
            <a:endParaRPr lang="en-US" sz="2000" b="1"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p>
            <a:r>
              <a:rPr lang="en-US" smtClean="0"/>
              <a:t>NTTC Training – TY2018</a:t>
            </a:r>
            <a:endParaRPr lang="en-US" dirty="0"/>
          </a:p>
        </p:txBody>
      </p:sp>
      <p:sp>
        <p:nvSpPr>
          <p:cNvPr id="3" name="Slide Number Placeholder 2"/>
          <p:cNvSpPr>
            <a:spLocks noGrp="1"/>
          </p:cNvSpPr>
          <p:nvPr>
            <p:ph type="sldNum" sz="quarter" idx="11"/>
          </p:nvPr>
        </p:nvSpPr>
        <p:spPr/>
        <p:txBody>
          <a:bodyPr/>
          <a:lstStyle/>
          <a:p>
            <a:fld id="{D7E00CF0-A45F-4C1C-83F0-7E0A37AC7218}" type="slidenum">
              <a:rPr lang="en-US" altLang="en-US" smtClean="0"/>
              <a:pPr/>
              <a:t>11</a:t>
            </a:fld>
            <a:endParaRPr lang="en-US" altLang="en-US"/>
          </a:p>
        </p:txBody>
      </p:sp>
      <p:sp>
        <p:nvSpPr>
          <p:cNvPr id="21508" name="Content Placeholder 2"/>
          <p:cNvSpPr>
            <a:spLocks noGrp="1"/>
          </p:cNvSpPr>
          <p:nvPr>
            <p:ph sz="quarter" idx="12"/>
          </p:nvPr>
        </p:nvSpPr>
        <p:spPr/>
        <p:txBody>
          <a:bodyPr/>
          <a:lstStyle/>
          <a:p>
            <a:r>
              <a:rPr lang="en-US" altLang="en-US" dirty="0" smtClean="0"/>
              <a:t>Most common error: </a:t>
            </a:r>
          </a:p>
          <a:p>
            <a:pPr lvl="1"/>
            <a:r>
              <a:rPr lang="en-US" altLang="en-US" dirty="0" smtClean="0"/>
              <a:t>Forgot to input sales tax that could have been deducted</a:t>
            </a:r>
            <a:endParaRPr lang="en-US" altLang="en-US" dirty="0"/>
          </a:p>
        </p:txBody>
      </p:sp>
      <p:sp>
        <p:nvSpPr>
          <p:cNvPr id="21506" name="Rectangle 2"/>
          <p:cNvSpPr>
            <a:spLocks noGrp="1" noChangeArrowheads="1"/>
          </p:cNvSpPr>
          <p:nvPr>
            <p:ph type="title"/>
          </p:nvPr>
        </p:nvSpPr>
        <p:spPr/>
        <p:txBody>
          <a:bodyPr/>
          <a:lstStyle/>
          <a:p>
            <a:r>
              <a:rPr lang="en-US" altLang="en-US" smtClean="0"/>
              <a:t>State Tax Refund Worksheets</a:t>
            </a:r>
            <a:endParaRPr lang="en-US" altLang="en-US"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NTTC Training – </a:t>
            </a:r>
            <a:r>
              <a:rPr lang="en-US" dirty="0" smtClean="0"/>
              <a:t>TY2018</a:t>
            </a:r>
            <a:endParaRPr lang="en-US" dirty="0"/>
          </a:p>
        </p:txBody>
      </p:sp>
      <p:sp>
        <p:nvSpPr>
          <p:cNvPr id="4" name="Slide Number Placeholder 3"/>
          <p:cNvSpPr>
            <a:spLocks noGrp="1"/>
          </p:cNvSpPr>
          <p:nvPr>
            <p:ph type="sldNum" sz="quarter" idx="11"/>
          </p:nvPr>
        </p:nvSpPr>
        <p:spPr/>
        <p:txBody>
          <a:bodyPr/>
          <a:lstStyle/>
          <a:p>
            <a:fld id="{EAD38534-66DA-4BF5-8630-2A5E13745E16}" type="slidenum">
              <a:rPr lang="en-US" altLang="en-US" smtClean="0"/>
              <a:pPr/>
              <a:t>12</a:t>
            </a:fld>
            <a:endParaRPr lang="en-US" altLang="en-US"/>
          </a:p>
        </p:txBody>
      </p:sp>
      <p:sp>
        <p:nvSpPr>
          <p:cNvPr id="5" name="Content Placeholder 4"/>
          <p:cNvSpPr>
            <a:spLocks noGrp="1"/>
          </p:cNvSpPr>
          <p:nvPr>
            <p:ph sz="quarter" idx="12"/>
          </p:nvPr>
        </p:nvSpPr>
        <p:spPr/>
        <p:txBody>
          <a:bodyPr>
            <a:normAutofit/>
          </a:bodyPr>
          <a:lstStyle/>
          <a:p>
            <a:r>
              <a:rPr lang="en-US" dirty="0"/>
              <a:t>Taxpayer paid hospital bills in </a:t>
            </a:r>
            <a:r>
              <a:rPr lang="en-US" dirty="0" smtClean="0"/>
              <a:t>2017 </a:t>
            </a:r>
            <a:r>
              <a:rPr lang="en-US" dirty="0"/>
              <a:t>and deducted them on Schedule </a:t>
            </a:r>
            <a:r>
              <a:rPr lang="en-US" dirty="0" smtClean="0"/>
              <a:t>A</a:t>
            </a:r>
            <a:endParaRPr lang="en-US" dirty="0"/>
          </a:p>
          <a:p>
            <a:r>
              <a:rPr lang="en-US" dirty="0"/>
              <a:t>Insurance reimbursed those expenses in </a:t>
            </a:r>
            <a:r>
              <a:rPr lang="en-US" dirty="0" smtClean="0"/>
              <a:t>2018</a:t>
            </a:r>
            <a:endParaRPr lang="en-US" dirty="0"/>
          </a:p>
          <a:p>
            <a:r>
              <a:rPr lang="en-US" dirty="0"/>
              <a:t>Taxable amount of reimbursement (amount which created a prior year tax benefit) </a:t>
            </a:r>
            <a:r>
              <a:rPr lang="en-US" dirty="0" smtClean="0"/>
              <a:t>is reported as other income</a:t>
            </a:r>
            <a:endParaRPr lang="en-US" dirty="0"/>
          </a:p>
        </p:txBody>
      </p:sp>
      <p:sp>
        <p:nvSpPr>
          <p:cNvPr id="2" name="Title 1"/>
          <p:cNvSpPr>
            <a:spLocks noGrp="1"/>
          </p:cNvSpPr>
          <p:nvPr>
            <p:ph type="title"/>
          </p:nvPr>
        </p:nvSpPr>
        <p:spPr/>
        <p:txBody>
          <a:bodyPr/>
          <a:lstStyle/>
          <a:p>
            <a:r>
              <a:rPr lang="en-US"/>
              <a:t>Example of Other Recovery</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66977632"/>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a:t>NTTC Training – </a:t>
            </a:r>
            <a:r>
              <a:rPr lang="en-US" dirty="0" smtClean="0"/>
              <a:t>TY2018</a:t>
            </a:r>
            <a:endParaRPr lang="en-US" dirty="0"/>
          </a:p>
        </p:txBody>
      </p:sp>
      <p:sp>
        <p:nvSpPr>
          <p:cNvPr id="3" name="Slide Number Placeholder 2"/>
          <p:cNvSpPr>
            <a:spLocks noGrp="1"/>
          </p:cNvSpPr>
          <p:nvPr>
            <p:ph type="sldNum" sz="quarter" idx="11"/>
          </p:nvPr>
        </p:nvSpPr>
        <p:spPr/>
        <p:txBody>
          <a:bodyPr/>
          <a:lstStyle/>
          <a:p>
            <a:fld id="{399E288B-7299-46BE-8560-50C476F4737A}" type="slidenum">
              <a:rPr lang="en-US" altLang="en-US" smtClean="0"/>
              <a:pPr/>
              <a:t>13</a:t>
            </a:fld>
            <a:endParaRPr lang="en-US" altLang="en-US"/>
          </a:p>
        </p:txBody>
      </p:sp>
      <p:sp>
        <p:nvSpPr>
          <p:cNvPr id="65539" name="Rectangle 3"/>
          <p:cNvSpPr>
            <a:spLocks noGrp="1" noChangeArrowheads="1"/>
          </p:cNvSpPr>
          <p:nvPr>
            <p:ph sz="quarter" idx="12"/>
          </p:nvPr>
        </p:nvSpPr>
        <p:spPr/>
        <p:txBody>
          <a:bodyPr>
            <a:normAutofit/>
          </a:bodyPr>
          <a:lstStyle/>
          <a:p>
            <a:r>
              <a:rPr lang="en-US" altLang="en-US" dirty="0"/>
              <a:t>Confirm tax refund was only for </a:t>
            </a:r>
            <a:r>
              <a:rPr lang="en-US" altLang="en-US" dirty="0" smtClean="0"/>
              <a:t>2017 or one of the exceptions applies</a:t>
            </a:r>
            <a:endParaRPr lang="en-US" altLang="en-US" dirty="0"/>
          </a:p>
          <a:p>
            <a:r>
              <a:rPr lang="en-US" altLang="en-US" dirty="0"/>
              <a:t>Review prior year’s return</a:t>
            </a:r>
          </a:p>
          <a:p>
            <a:pPr lvl="1"/>
            <a:r>
              <a:rPr lang="en-US" altLang="en-US" dirty="0" smtClean="0"/>
              <a:t>Itemized </a:t>
            </a:r>
          </a:p>
          <a:p>
            <a:pPr lvl="1"/>
            <a:r>
              <a:rPr lang="en-US" altLang="en-US" dirty="0" smtClean="0"/>
              <a:t>Income </a:t>
            </a:r>
            <a:r>
              <a:rPr lang="en-US" altLang="en-US" dirty="0"/>
              <a:t>tax </a:t>
            </a:r>
            <a:r>
              <a:rPr lang="en-US" altLang="en-US" dirty="0" smtClean="0"/>
              <a:t>deducted</a:t>
            </a:r>
          </a:p>
          <a:p>
            <a:pPr lvl="1"/>
            <a:r>
              <a:rPr lang="en-US" altLang="en-US" dirty="0"/>
              <a:t>Negative taxable </a:t>
            </a:r>
            <a:r>
              <a:rPr lang="en-US" altLang="en-US" dirty="0" smtClean="0"/>
              <a:t>income</a:t>
            </a:r>
          </a:p>
          <a:p>
            <a:pPr lvl="1"/>
            <a:r>
              <a:rPr lang="en-US" altLang="en-US" dirty="0"/>
              <a:t>Any unused </a:t>
            </a:r>
            <a:r>
              <a:rPr lang="en-US" altLang="en-US" dirty="0" smtClean="0"/>
              <a:t>credits (see Comprehensive Topic later)</a:t>
            </a:r>
            <a:endParaRPr lang="en-US" altLang="en-US" dirty="0"/>
          </a:p>
        </p:txBody>
      </p:sp>
      <p:sp>
        <p:nvSpPr>
          <p:cNvPr id="25602" name="Rectangle 2"/>
          <p:cNvSpPr>
            <a:spLocks noGrp="1" noChangeArrowheads="1"/>
          </p:cNvSpPr>
          <p:nvPr>
            <p:ph type="title"/>
          </p:nvPr>
        </p:nvSpPr>
        <p:spPr/>
        <p:txBody>
          <a:bodyPr>
            <a:normAutofit/>
          </a:bodyPr>
          <a:lstStyle/>
          <a:p>
            <a:r>
              <a:rPr lang="en-US" altLang="en-US" dirty="0"/>
              <a:t>Quality </a:t>
            </a:r>
            <a:r>
              <a:rPr lang="en-US" altLang="en-US" dirty="0" smtClean="0"/>
              <a:t>Review</a:t>
            </a:r>
            <a:endParaRPr lang="en-US" altLang="en-US"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a:t>NTTC Training – </a:t>
            </a:r>
            <a:r>
              <a:rPr lang="en-US" dirty="0" smtClean="0"/>
              <a:t>TY2018</a:t>
            </a:r>
            <a:endParaRPr lang="en-US" dirty="0"/>
          </a:p>
        </p:txBody>
      </p:sp>
      <p:sp>
        <p:nvSpPr>
          <p:cNvPr id="7" name="Slide Number Placeholder 6"/>
          <p:cNvSpPr>
            <a:spLocks noGrp="1"/>
          </p:cNvSpPr>
          <p:nvPr>
            <p:ph type="sldNum" sz="quarter" idx="11"/>
          </p:nvPr>
        </p:nvSpPr>
        <p:spPr/>
        <p:txBody>
          <a:bodyPr/>
          <a:lstStyle/>
          <a:p>
            <a:fld id="{B5C0961B-72C6-495A-8832-136FD16554A1}" type="slidenum">
              <a:rPr lang="en-US" altLang="en-US" smtClean="0"/>
              <a:pPr/>
              <a:t>14</a:t>
            </a:fld>
            <a:endParaRPr lang="en-US" altLang="en-US"/>
          </a:p>
        </p:txBody>
      </p:sp>
      <p:sp>
        <p:nvSpPr>
          <p:cNvPr id="32772" name="Rectangle 3"/>
          <p:cNvSpPr>
            <a:spLocks noGrp="1" noChangeArrowheads="1"/>
          </p:cNvSpPr>
          <p:nvPr>
            <p:ph sz="quarter" idx="12"/>
          </p:nvPr>
        </p:nvSpPr>
        <p:spPr/>
        <p:txBody>
          <a:bodyPr/>
          <a:lstStyle/>
          <a:p>
            <a:r>
              <a:rPr lang="en-US" altLang="en-US"/>
              <a:t>Show taxpayer portion of refund that is taxable, if any</a:t>
            </a:r>
            <a:endParaRPr lang="en-US" altLang="en-US" dirty="0"/>
          </a:p>
        </p:txBody>
      </p:sp>
      <p:sp>
        <p:nvSpPr>
          <p:cNvPr id="25602" name="Rectangle 2"/>
          <p:cNvSpPr>
            <a:spLocks noGrp="1" noChangeArrowheads="1"/>
          </p:cNvSpPr>
          <p:nvPr>
            <p:ph type="title"/>
          </p:nvPr>
        </p:nvSpPr>
        <p:spPr/>
        <p:txBody>
          <a:bodyPr>
            <a:normAutofit/>
          </a:bodyPr>
          <a:lstStyle/>
          <a:p>
            <a:r>
              <a:rPr lang="en-US" altLang="en-US" dirty="0" smtClean="0"/>
              <a:t>Summary</a:t>
            </a:r>
            <a:endParaRPr lang="en-US" altLang="en-US"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ubtitle 6"/>
          <p:cNvSpPr>
            <a:spLocks noGrp="1"/>
          </p:cNvSpPr>
          <p:nvPr>
            <p:ph type="subTitle" idx="1"/>
          </p:nvPr>
        </p:nvSpPr>
        <p:spPr/>
        <p:txBody>
          <a:bodyPr/>
          <a:lstStyle/>
          <a:p>
            <a:r>
              <a:rPr lang="en-US" dirty="0" smtClean="0"/>
              <a:t>Unused </a:t>
            </a:r>
            <a:r>
              <a:rPr lang="en-US" dirty="0" smtClean="0"/>
              <a:t>Non-refundable </a:t>
            </a:r>
            <a:r>
              <a:rPr lang="en-US" dirty="0" smtClean="0"/>
              <a:t>Credits</a:t>
            </a:r>
            <a:endParaRPr lang="en-US" dirty="0"/>
          </a:p>
        </p:txBody>
      </p:sp>
      <p:sp>
        <p:nvSpPr>
          <p:cNvPr id="6" name="Title 5"/>
          <p:cNvSpPr>
            <a:spLocks noGrp="1"/>
          </p:cNvSpPr>
          <p:nvPr>
            <p:ph type="title"/>
          </p:nvPr>
        </p:nvSpPr>
        <p:spPr/>
        <p:txBody>
          <a:bodyPr/>
          <a:lstStyle/>
          <a:p>
            <a:r>
              <a:rPr lang="en-US" dirty="0" smtClean="0"/>
              <a:t>Comprehensive Topic</a:t>
            </a:r>
            <a:endParaRPr lang="en-US" dirty="0"/>
          </a:p>
        </p:txBody>
      </p:sp>
      <p:sp>
        <p:nvSpPr>
          <p:cNvPr id="2" name="Footer Placeholder 1"/>
          <p:cNvSpPr>
            <a:spLocks noGrp="1"/>
          </p:cNvSpPr>
          <p:nvPr>
            <p:ph type="ftr" sz="quarter" idx="4294967295"/>
          </p:nvPr>
        </p:nvSpPr>
        <p:spPr>
          <a:xfrm>
            <a:off x="0" y="6265863"/>
            <a:ext cx="3860800" cy="365125"/>
          </a:xfrm>
        </p:spPr>
        <p:txBody>
          <a:bodyPr/>
          <a:lstStyle/>
          <a:p>
            <a:pPr>
              <a:defRPr/>
            </a:pPr>
            <a:r>
              <a:rPr lang="en-US" smtClean="0"/>
              <a:t>NTTC Training – TY2018</a:t>
            </a:r>
            <a:endParaRPr lang="en-US" dirty="0"/>
          </a:p>
        </p:txBody>
      </p:sp>
      <p:sp>
        <p:nvSpPr>
          <p:cNvPr id="3" name="Slide Number Placeholder 2"/>
          <p:cNvSpPr>
            <a:spLocks noGrp="1"/>
          </p:cNvSpPr>
          <p:nvPr>
            <p:ph type="sldNum" sz="quarter" idx="4294967295"/>
          </p:nvPr>
        </p:nvSpPr>
        <p:spPr>
          <a:xfrm>
            <a:off x="0" y="6265863"/>
            <a:ext cx="936625" cy="365125"/>
          </a:xfrm>
        </p:spPr>
        <p:txBody>
          <a:bodyPr/>
          <a:lstStyle/>
          <a:p>
            <a:pPr>
              <a:defRPr/>
            </a:pPr>
            <a:fld id="{EAD38534-66DA-4BF5-8630-2A5E13745E16}" type="slidenum">
              <a:rPr lang="en-US" altLang="en-US" smtClean="0"/>
              <a:pPr>
                <a:defRPr/>
              </a:pPr>
              <a:t>15</a:t>
            </a:fld>
            <a:endParaRPr lang="en-US" alt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32885478"/>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a:t>NTTC Training – </a:t>
            </a:r>
            <a:r>
              <a:rPr lang="en-US" dirty="0" smtClean="0"/>
              <a:t>TY2018</a:t>
            </a:r>
            <a:endParaRPr lang="en-US" dirty="0"/>
          </a:p>
        </p:txBody>
      </p:sp>
      <p:sp>
        <p:nvSpPr>
          <p:cNvPr id="3" name="Slide Number Placeholder 2"/>
          <p:cNvSpPr>
            <a:spLocks noGrp="1"/>
          </p:cNvSpPr>
          <p:nvPr>
            <p:ph type="sldNum" sz="quarter" idx="11"/>
          </p:nvPr>
        </p:nvSpPr>
        <p:spPr/>
        <p:txBody>
          <a:bodyPr/>
          <a:lstStyle/>
          <a:p>
            <a:fld id="{8241A6FC-919B-4D65-A958-89DBAE53555C}" type="slidenum">
              <a:rPr lang="en-US" altLang="en-US" smtClean="0"/>
              <a:pPr/>
              <a:t>16</a:t>
            </a:fld>
            <a:endParaRPr lang="en-US" altLang="en-US"/>
          </a:p>
        </p:txBody>
      </p:sp>
      <p:sp>
        <p:nvSpPr>
          <p:cNvPr id="22531" name="Rectangle 3"/>
          <p:cNvSpPr>
            <a:spLocks noGrp="1" noChangeArrowheads="1"/>
          </p:cNvSpPr>
          <p:nvPr>
            <p:ph sz="quarter" idx="12"/>
          </p:nvPr>
        </p:nvSpPr>
        <p:spPr>
          <a:xfrm>
            <a:off x="1278833" y="1600791"/>
            <a:ext cx="9753600" cy="4503872"/>
          </a:xfrm>
        </p:spPr>
        <p:txBody>
          <a:bodyPr>
            <a:normAutofit fontScale="92500" lnSpcReduction="20000"/>
          </a:bodyPr>
          <a:lstStyle/>
          <a:p>
            <a:r>
              <a:rPr lang="en-US" altLang="en-US" dirty="0"/>
              <a:t>Confirm if there were unused tax credits – look at </a:t>
            </a:r>
            <a:r>
              <a:rPr lang="en-US" altLang="en-US" dirty="0" smtClean="0"/>
              <a:t>2017 </a:t>
            </a:r>
            <a:r>
              <a:rPr lang="en-US" altLang="en-US" dirty="0"/>
              <a:t>tax return</a:t>
            </a:r>
          </a:p>
          <a:p>
            <a:pPr lvl="1"/>
            <a:r>
              <a:rPr lang="en-US" altLang="en-US" dirty="0"/>
              <a:t>Was tax after </a:t>
            </a:r>
            <a:r>
              <a:rPr lang="en-US" altLang="en-US" dirty="0" smtClean="0"/>
              <a:t>non-refundable </a:t>
            </a:r>
            <a:r>
              <a:rPr lang="en-US" altLang="en-US" dirty="0" smtClean="0"/>
              <a:t>credits </a:t>
            </a:r>
            <a:r>
              <a:rPr lang="en-US" altLang="en-US" dirty="0"/>
              <a:t>zero?</a:t>
            </a:r>
          </a:p>
          <a:p>
            <a:pPr lvl="1"/>
            <a:r>
              <a:rPr lang="en-US" altLang="en-US" dirty="0"/>
              <a:t>If so, there are </a:t>
            </a:r>
            <a:r>
              <a:rPr lang="en-US" altLang="en-US" dirty="0" smtClean="0"/>
              <a:t>potential unused credits</a:t>
            </a:r>
          </a:p>
          <a:p>
            <a:r>
              <a:rPr lang="en-US" altLang="en-US" dirty="0" smtClean="0"/>
              <a:t>Note: TaxSlayer limits a credit before putting on Form 1040 – will need to look at details of the credits for the full amount</a:t>
            </a:r>
          </a:p>
          <a:p>
            <a:pPr lvl="1"/>
            <a:r>
              <a:rPr lang="en-US" altLang="en-US" dirty="0" smtClean="0"/>
              <a:t>Open the prior year return if prepared at your site</a:t>
            </a:r>
          </a:p>
          <a:p>
            <a:pPr lvl="1"/>
            <a:r>
              <a:rPr lang="en-US" altLang="en-US" dirty="0" smtClean="0"/>
              <a:t>Will be easier to calculate taxable refund – see instructions in Bogart Refund Calculator</a:t>
            </a:r>
            <a:endParaRPr lang="en-US" altLang="en-US" dirty="0"/>
          </a:p>
          <a:p>
            <a:pPr lvl="1"/>
            <a:endParaRPr lang="en-US" altLang="en-US" dirty="0"/>
          </a:p>
        </p:txBody>
      </p:sp>
      <p:sp>
        <p:nvSpPr>
          <p:cNvPr id="25602" name="Rectangle 2"/>
          <p:cNvSpPr>
            <a:spLocks noGrp="1" noChangeArrowheads="1"/>
          </p:cNvSpPr>
          <p:nvPr>
            <p:ph type="title"/>
          </p:nvPr>
        </p:nvSpPr>
        <p:spPr/>
        <p:txBody>
          <a:bodyPr/>
          <a:lstStyle/>
          <a:p>
            <a:r>
              <a:rPr lang="en-US" altLang="en-US" dirty="0"/>
              <a:t>Unused Tax Credits in </a:t>
            </a:r>
            <a:r>
              <a:rPr lang="en-US" altLang="en-US" dirty="0" smtClean="0"/>
              <a:t>2017</a:t>
            </a:r>
            <a:endParaRPr lang="en-US" altLang="en-US"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a:t>NTTC Training – </a:t>
            </a:r>
            <a:r>
              <a:rPr lang="en-US" dirty="0" smtClean="0"/>
              <a:t>TY2018</a:t>
            </a:r>
            <a:endParaRPr lang="en-US" dirty="0"/>
          </a:p>
        </p:txBody>
      </p:sp>
      <p:sp>
        <p:nvSpPr>
          <p:cNvPr id="3" name="Slide Number Placeholder 2"/>
          <p:cNvSpPr>
            <a:spLocks noGrp="1"/>
          </p:cNvSpPr>
          <p:nvPr>
            <p:ph type="sldNum" sz="quarter" idx="11"/>
          </p:nvPr>
        </p:nvSpPr>
        <p:spPr/>
        <p:txBody>
          <a:bodyPr/>
          <a:lstStyle/>
          <a:p>
            <a:fld id="{8241A6FC-919B-4D65-A958-89DBAE53555C}" type="slidenum">
              <a:rPr lang="en-US" altLang="en-US" smtClean="0"/>
              <a:pPr/>
              <a:t>17</a:t>
            </a:fld>
            <a:endParaRPr lang="en-US" altLang="en-US"/>
          </a:p>
        </p:txBody>
      </p:sp>
      <p:sp>
        <p:nvSpPr>
          <p:cNvPr id="22531" name="Rectangle 3"/>
          <p:cNvSpPr>
            <a:spLocks noGrp="1" noChangeArrowheads="1"/>
          </p:cNvSpPr>
          <p:nvPr>
            <p:ph sz="quarter" idx="12"/>
          </p:nvPr>
        </p:nvSpPr>
        <p:spPr/>
        <p:txBody>
          <a:bodyPr>
            <a:normAutofit/>
          </a:bodyPr>
          <a:lstStyle/>
          <a:p>
            <a:r>
              <a:rPr lang="en-US" altLang="en-US" dirty="0" smtClean="0"/>
              <a:t>Taxable amount of recovery is limited to</a:t>
            </a:r>
          </a:p>
          <a:p>
            <a:pPr lvl="1"/>
            <a:r>
              <a:rPr lang="en-US" altLang="en-US" dirty="0" smtClean="0"/>
              <a:t>Refund amount </a:t>
            </a:r>
          </a:p>
          <a:p>
            <a:pPr marL="768331" lvl="1" indent="0">
              <a:buNone/>
            </a:pPr>
            <a:r>
              <a:rPr lang="en-US" altLang="en-US" dirty="0" smtClean="0"/>
              <a:t>- less- </a:t>
            </a:r>
          </a:p>
          <a:p>
            <a:pPr lvl="1"/>
            <a:r>
              <a:rPr lang="en-US" altLang="en-US" dirty="0" smtClean="0"/>
              <a:t>Amount </a:t>
            </a:r>
            <a:r>
              <a:rPr lang="en-US" altLang="en-US" dirty="0"/>
              <a:t>of additional income that creates tax equal to </a:t>
            </a:r>
            <a:r>
              <a:rPr lang="en-US" altLang="en-US" dirty="0" smtClean="0"/>
              <a:t>credits (this is the no-benefit portion)</a:t>
            </a:r>
          </a:p>
          <a:p>
            <a:r>
              <a:rPr lang="en-US" altLang="en-US" dirty="0" smtClean="0"/>
              <a:t>Use the Bogart refund calculator</a:t>
            </a:r>
            <a:endParaRPr lang="en-US" altLang="en-US" dirty="0"/>
          </a:p>
        </p:txBody>
      </p:sp>
      <p:sp>
        <p:nvSpPr>
          <p:cNvPr id="25602" name="Rectangle 2"/>
          <p:cNvSpPr>
            <a:spLocks noGrp="1" noChangeArrowheads="1"/>
          </p:cNvSpPr>
          <p:nvPr>
            <p:ph type="title"/>
          </p:nvPr>
        </p:nvSpPr>
        <p:spPr/>
        <p:txBody>
          <a:bodyPr/>
          <a:lstStyle/>
          <a:p>
            <a:r>
              <a:rPr lang="en-US" altLang="en-US" dirty="0"/>
              <a:t>Unused Tax Credits in </a:t>
            </a:r>
            <a:r>
              <a:rPr lang="en-US" altLang="en-US" dirty="0" smtClean="0"/>
              <a:t>2017</a:t>
            </a:r>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43038562"/>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a:stretch>
            <a:fillRect/>
          </a:stretch>
        </p:blipFill>
        <p:spPr>
          <a:xfrm>
            <a:off x="1440181" y="86494"/>
            <a:ext cx="10371616" cy="6179755"/>
          </a:xfrm>
          <a:prstGeom prst="rect">
            <a:avLst/>
          </a:prstGeom>
        </p:spPr>
      </p:pic>
      <p:sp>
        <p:nvSpPr>
          <p:cNvPr id="3" name="Footer Placeholder 2"/>
          <p:cNvSpPr>
            <a:spLocks noGrp="1"/>
          </p:cNvSpPr>
          <p:nvPr>
            <p:ph type="ftr" sz="quarter" idx="11"/>
          </p:nvPr>
        </p:nvSpPr>
        <p:spPr/>
        <p:txBody>
          <a:bodyPr/>
          <a:lstStyle/>
          <a:p>
            <a:r>
              <a:rPr lang="en-US" smtClean="0"/>
              <a:t>NTTC Training – TY2018</a:t>
            </a:r>
            <a:endParaRPr lang="en-US" dirty="0"/>
          </a:p>
        </p:txBody>
      </p:sp>
      <p:sp>
        <p:nvSpPr>
          <p:cNvPr id="9" name="Slide Number Placeholder 8"/>
          <p:cNvSpPr>
            <a:spLocks noGrp="1"/>
          </p:cNvSpPr>
          <p:nvPr>
            <p:ph type="sldNum" sz="quarter" idx="12"/>
          </p:nvPr>
        </p:nvSpPr>
        <p:spPr/>
        <p:txBody>
          <a:bodyPr/>
          <a:lstStyle/>
          <a:p>
            <a:fld id="{547319ED-E587-4EDA-8C9D-447452F80406}" type="slidenum">
              <a:rPr lang="en-US" altLang="en-US" smtClean="0"/>
              <a:pPr/>
              <a:t>18</a:t>
            </a:fld>
            <a:endParaRPr lang="en-US" altLang="en-US"/>
          </a:p>
        </p:txBody>
      </p:sp>
      <p:sp>
        <p:nvSpPr>
          <p:cNvPr id="25602" name="Rectangle 2"/>
          <p:cNvSpPr>
            <a:spLocks noGrp="1" noChangeArrowheads="1"/>
          </p:cNvSpPr>
          <p:nvPr>
            <p:ph type="title"/>
          </p:nvPr>
        </p:nvSpPr>
        <p:spPr/>
        <p:txBody>
          <a:bodyPr>
            <a:noAutofit/>
          </a:bodyPr>
          <a:lstStyle/>
          <a:p>
            <a:r>
              <a:rPr lang="en-US" altLang="en-US" sz="4000" dirty="0" smtClean="0"/>
              <a:t>Bogart Refund Calculator</a:t>
            </a:r>
            <a:endParaRPr lang="en-US" altLang="en-US" sz="4000" dirty="0"/>
          </a:p>
        </p:txBody>
      </p:sp>
      <p:sp>
        <p:nvSpPr>
          <p:cNvPr id="6" name="TextBox 5"/>
          <p:cNvSpPr txBox="1"/>
          <p:nvPr/>
        </p:nvSpPr>
        <p:spPr>
          <a:xfrm>
            <a:off x="7847088" y="4725262"/>
            <a:ext cx="2534652" cy="1200329"/>
          </a:xfrm>
          <a:prstGeom prst="rect">
            <a:avLst/>
          </a:prstGeom>
          <a:noFill/>
        </p:spPr>
        <p:txBody>
          <a:bodyPr wrap="square" rtlCol="0">
            <a:spAutoFit/>
          </a:bodyPr>
          <a:lstStyle/>
          <a:p>
            <a:r>
              <a:rPr lang="en-US" sz="3600" b="1" dirty="0"/>
              <a:t>Results </a:t>
            </a:r>
          </a:p>
          <a:p>
            <a:r>
              <a:rPr lang="en-US" sz="3600" b="1" dirty="0"/>
              <a:t>will be here</a:t>
            </a:r>
          </a:p>
        </p:txBody>
      </p:sp>
      <p:cxnSp>
        <p:nvCxnSpPr>
          <p:cNvPr id="8" name="Straight Arrow Connector 7"/>
          <p:cNvCxnSpPr/>
          <p:nvPr/>
        </p:nvCxnSpPr>
        <p:spPr>
          <a:xfrm flipV="1">
            <a:off x="9794347" y="2174789"/>
            <a:ext cx="587393" cy="3150638"/>
          </a:xfrm>
          <a:prstGeom prst="straightConnector1">
            <a:avLst/>
          </a:prstGeom>
          <a:ln w="25400">
            <a:solidFill>
              <a:srgbClr val="C00000"/>
            </a:solidFill>
            <a:tailEnd type="triangle" w="med" len="lg"/>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1440181" y="3422822"/>
            <a:ext cx="5232468" cy="2842482"/>
          </a:xfrm>
          <a:prstGeom prst="roundRect">
            <a:avLst>
              <a:gd name="adj" fmla="val 8808"/>
            </a:avLst>
          </a:prstGeom>
          <a:noFill/>
          <a:ln w="381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Text Box 3"/>
          <p:cNvSpPr txBox="1">
            <a:spLocks noChangeArrowheads="1"/>
          </p:cNvSpPr>
          <p:nvPr/>
        </p:nvSpPr>
        <p:spPr bwMode="auto">
          <a:xfrm>
            <a:off x="2581507" y="2623697"/>
            <a:ext cx="3200400" cy="1181862"/>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57150" cmpd="thickThin">
                <a:solidFill>
                  <a:srgbClr val="000000"/>
                </a:solidFill>
                <a:miter lim="800000"/>
                <a:headEnd/>
                <a:tailEnd/>
              </a14:hiddenLine>
            </a:ext>
          </a:extLst>
        </p:spPr>
        <p:txBody>
          <a:bodyPr lIns="182880" tIns="182880" rIns="182880" bIns="182880" anchor="ctr">
            <a:spAutoFit/>
          </a:bodyPr>
          <a:lstStyle>
            <a:lvl1pPr>
              <a:spcBef>
                <a:spcPts val="1000"/>
              </a:spcBef>
              <a:buClr>
                <a:srgbClr val="67202F"/>
              </a:buClr>
              <a:buSzPct val="90000"/>
              <a:buFont typeface="Calibri" pitchFamily="34" charset="0"/>
              <a:buChar char="●"/>
              <a:tabLst>
                <a:tab pos="2979738" algn="r"/>
                <a:tab pos="3263900" algn="l"/>
              </a:tabLst>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tabLst>
                <a:tab pos="2979738" algn="r"/>
                <a:tab pos="3263900" algn="l"/>
              </a:tabLst>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tabLst>
                <a:tab pos="2979738" algn="r"/>
                <a:tab pos="3263900" algn="l"/>
              </a:tabLst>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tabLst>
                <a:tab pos="2979738" algn="r"/>
                <a:tab pos="3263900" algn="l"/>
              </a:tabLst>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tabLst>
                <a:tab pos="2979738" algn="r"/>
                <a:tab pos="3263900" algn="l"/>
              </a:tabLst>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tabLst>
                <a:tab pos="2979738" algn="r"/>
                <a:tab pos="3263900" algn="l"/>
              </a:tabLst>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tabLst>
                <a:tab pos="2979738" algn="r"/>
                <a:tab pos="3263900" algn="l"/>
              </a:tabLst>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tabLst>
                <a:tab pos="2979738" algn="r"/>
                <a:tab pos="3263900" algn="l"/>
              </a:tabLst>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tabLst>
                <a:tab pos="2979738" algn="r"/>
                <a:tab pos="3263900" algn="l"/>
              </a:tabLst>
              <a:defRPr sz="2800" b="1">
                <a:solidFill>
                  <a:schemeClr val="tx1"/>
                </a:solidFill>
                <a:latin typeface="Calibri" pitchFamily="34" charset="0"/>
                <a:ea typeface="Verdana" pitchFamily="34" charset="0"/>
                <a:cs typeface="Verdana" pitchFamily="34" charset="0"/>
              </a:defRPr>
            </a:lvl9pPr>
          </a:lstStyle>
          <a:p>
            <a:pPr>
              <a:lnSpc>
                <a:spcPct val="120000"/>
              </a:lnSpc>
              <a:spcBef>
                <a:spcPct val="0"/>
              </a:spcBef>
              <a:buClrTx/>
              <a:buSzTx/>
              <a:buFontTx/>
              <a:buNone/>
            </a:pPr>
            <a:r>
              <a:rPr lang="en-US" altLang="en-US" sz="4400" dirty="0">
                <a:solidFill>
                  <a:srgbClr val="000099"/>
                </a:solidFill>
                <a:ea typeface="MS PGothic" pitchFamily="34" charset="-128"/>
                <a:cs typeface="Calibri" panose="020F0502020204030204" pitchFamily="34" charset="0"/>
              </a:rPr>
              <a:t>Questions?</a:t>
            </a:r>
          </a:p>
        </p:txBody>
      </p:sp>
      <p:sp>
        <p:nvSpPr>
          <p:cNvPr id="33796" name="Text Box 3"/>
          <p:cNvSpPr txBox="1">
            <a:spLocks noChangeArrowheads="1"/>
          </p:cNvSpPr>
          <p:nvPr/>
        </p:nvSpPr>
        <p:spPr bwMode="auto">
          <a:xfrm>
            <a:off x="3505200" y="4608007"/>
            <a:ext cx="3832088" cy="1181862"/>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57150" cmpd="thickThin">
                <a:solidFill>
                  <a:srgbClr val="000000"/>
                </a:solidFill>
                <a:miter lim="800000"/>
                <a:headEnd/>
                <a:tailEnd/>
              </a14:hiddenLine>
            </a:ext>
          </a:extLst>
        </p:spPr>
        <p:txBody>
          <a:bodyPr wrap="square" lIns="182880" tIns="182880" rIns="182880" bIns="182880" anchor="ctr">
            <a:spAutoFit/>
          </a:bodyPr>
          <a:lstStyle>
            <a:lvl1pPr>
              <a:spcBef>
                <a:spcPts val="1000"/>
              </a:spcBef>
              <a:buClr>
                <a:srgbClr val="67202F"/>
              </a:buClr>
              <a:buSzPct val="90000"/>
              <a:buFont typeface="Calibri" pitchFamily="34" charset="0"/>
              <a:buChar char="●"/>
              <a:tabLst>
                <a:tab pos="2979738" algn="r"/>
                <a:tab pos="3263900" algn="l"/>
              </a:tabLst>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tabLst>
                <a:tab pos="2979738" algn="r"/>
                <a:tab pos="3263900" algn="l"/>
              </a:tabLst>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tabLst>
                <a:tab pos="2979738" algn="r"/>
                <a:tab pos="3263900" algn="l"/>
              </a:tabLst>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tabLst>
                <a:tab pos="2979738" algn="r"/>
                <a:tab pos="3263900" algn="l"/>
              </a:tabLst>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tabLst>
                <a:tab pos="2979738" algn="r"/>
                <a:tab pos="3263900" algn="l"/>
              </a:tabLst>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tabLst>
                <a:tab pos="2979738" algn="r"/>
                <a:tab pos="3263900" algn="l"/>
              </a:tabLst>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tabLst>
                <a:tab pos="2979738" algn="r"/>
                <a:tab pos="3263900" algn="l"/>
              </a:tabLst>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tabLst>
                <a:tab pos="2979738" algn="r"/>
                <a:tab pos="3263900" algn="l"/>
              </a:tabLst>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tabLst>
                <a:tab pos="2979738" algn="r"/>
                <a:tab pos="3263900" algn="l"/>
              </a:tabLst>
              <a:defRPr sz="2800" b="1">
                <a:solidFill>
                  <a:schemeClr val="tx1"/>
                </a:solidFill>
                <a:latin typeface="Calibri" pitchFamily="34" charset="0"/>
                <a:ea typeface="Verdana" pitchFamily="34" charset="0"/>
                <a:cs typeface="Verdana" pitchFamily="34" charset="0"/>
              </a:defRPr>
            </a:lvl9pPr>
          </a:lstStyle>
          <a:p>
            <a:pPr>
              <a:lnSpc>
                <a:spcPct val="120000"/>
              </a:lnSpc>
              <a:spcBef>
                <a:spcPct val="0"/>
              </a:spcBef>
              <a:buClrTx/>
              <a:buSzTx/>
              <a:buFontTx/>
              <a:buNone/>
            </a:pPr>
            <a:r>
              <a:rPr lang="en-US" altLang="en-US" sz="4400" dirty="0">
                <a:solidFill>
                  <a:srgbClr val="000099"/>
                </a:solidFill>
                <a:ea typeface="MS PGothic" pitchFamily="34" charset="-128"/>
                <a:cs typeface="Calibri" panose="020F0502020204030204" pitchFamily="34" charset="0"/>
              </a:rPr>
              <a:t>Comments…</a:t>
            </a:r>
          </a:p>
        </p:txBody>
      </p:sp>
      <p:sp>
        <p:nvSpPr>
          <p:cNvPr id="8" name="Rectangle 2"/>
          <p:cNvSpPr txBox="1">
            <a:spLocks noChangeArrowheads="1"/>
          </p:cNvSpPr>
          <p:nvPr/>
        </p:nvSpPr>
        <p:spPr>
          <a:xfrm>
            <a:off x="2054225" y="76200"/>
            <a:ext cx="8153400" cy="1074738"/>
          </a:xfrm>
          <a:prstGeom prst="rect">
            <a:avLst/>
          </a:prstGeom>
        </p:spPr>
        <p:txBody>
          <a:bodyPr anchor="ctr"/>
          <a:lstStyle>
            <a:lvl1pPr algn="l" rtl="0" eaLnBrk="0" fontAlgn="base" hangingPunct="0">
              <a:spcBef>
                <a:spcPct val="0"/>
              </a:spcBef>
              <a:spcAft>
                <a:spcPct val="0"/>
              </a:spcAft>
              <a:defRPr sz="4000" b="1" kern="1200" spc="-100">
                <a:solidFill>
                  <a:srgbClr val="23263C"/>
                </a:solidFill>
                <a:latin typeface="+mj-lt"/>
                <a:ea typeface="+mj-ea"/>
                <a:cs typeface="+mj-cs"/>
              </a:defRPr>
            </a:lvl1pPr>
            <a:lvl2pPr algn="l" rtl="0" eaLnBrk="0" fontAlgn="base" hangingPunct="0">
              <a:spcBef>
                <a:spcPct val="0"/>
              </a:spcBef>
              <a:spcAft>
                <a:spcPct val="0"/>
              </a:spcAft>
              <a:defRPr sz="4000" b="1">
                <a:solidFill>
                  <a:srgbClr val="23263C"/>
                </a:solidFill>
                <a:latin typeface="Cambria" pitchFamily="18" charset="0"/>
              </a:defRPr>
            </a:lvl2pPr>
            <a:lvl3pPr algn="l" rtl="0" eaLnBrk="0" fontAlgn="base" hangingPunct="0">
              <a:spcBef>
                <a:spcPct val="0"/>
              </a:spcBef>
              <a:spcAft>
                <a:spcPct val="0"/>
              </a:spcAft>
              <a:defRPr sz="4000" b="1">
                <a:solidFill>
                  <a:srgbClr val="23263C"/>
                </a:solidFill>
                <a:latin typeface="Cambria" pitchFamily="18" charset="0"/>
              </a:defRPr>
            </a:lvl3pPr>
            <a:lvl4pPr algn="l" rtl="0" eaLnBrk="0" fontAlgn="base" hangingPunct="0">
              <a:spcBef>
                <a:spcPct val="0"/>
              </a:spcBef>
              <a:spcAft>
                <a:spcPct val="0"/>
              </a:spcAft>
              <a:defRPr sz="4000" b="1">
                <a:solidFill>
                  <a:srgbClr val="23263C"/>
                </a:solidFill>
                <a:latin typeface="Cambria" pitchFamily="18" charset="0"/>
              </a:defRPr>
            </a:lvl4pPr>
            <a:lvl5pPr algn="l" rtl="0" eaLnBrk="0" fontAlgn="base" hangingPunct="0">
              <a:spcBef>
                <a:spcPct val="0"/>
              </a:spcBef>
              <a:spcAft>
                <a:spcPct val="0"/>
              </a:spcAft>
              <a:defRPr sz="4000" b="1">
                <a:solidFill>
                  <a:srgbClr val="23263C"/>
                </a:solidFill>
                <a:latin typeface="Cambria" pitchFamily="18" charset="0"/>
              </a:defRPr>
            </a:lvl5pPr>
            <a:lvl6pPr marL="457200" algn="l" rtl="0" fontAlgn="base">
              <a:spcBef>
                <a:spcPct val="0"/>
              </a:spcBef>
              <a:spcAft>
                <a:spcPct val="0"/>
              </a:spcAft>
              <a:defRPr sz="4000" b="1">
                <a:solidFill>
                  <a:srgbClr val="23263C"/>
                </a:solidFill>
                <a:latin typeface="Cambria" pitchFamily="18" charset="0"/>
              </a:defRPr>
            </a:lvl6pPr>
            <a:lvl7pPr marL="914400" algn="l" rtl="0" fontAlgn="base">
              <a:spcBef>
                <a:spcPct val="0"/>
              </a:spcBef>
              <a:spcAft>
                <a:spcPct val="0"/>
              </a:spcAft>
              <a:defRPr sz="4000" b="1">
                <a:solidFill>
                  <a:srgbClr val="23263C"/>
                </a:solidFill>
                <a:latin typeface="Cambria" pitchFamily="18" charset="0"/>
              </a:defRPr>
            </a:lvl7pPr>
            <a:lvl8pPr marL="1371600" algn="l" rtl="0" fontAlgn="base">
              <a:spcBef>
                <a:spcPct val="0"/>
              </a:spcBef>
              <a:spcAft>
                <a:spcPct val="0"/>
              </a:spcAft>
              <a:defRPr sz="4000" b="1">
                <a:solidFill>
                  <a:srgbClr val="23263C"/>
                </a:solidFill>
                <a:latin typeface="Cambria" pitchFamily="18" charset="0"/>
              </a:defRPr>
            </a:lvl8pPr>
            <a:lvl9pPr marL="1828800" algn="l" rtl="0" fontAlgn="base">
              <a:spcBef>
                <a:spcPct val="0"/>
              </a:spcBef>
              <a:spcAft>
                <a:spcPct val="0"/>
              </a:spcAft>
              <a:defRPr sz="4000" b="1">
                <a:solidFill>
                  <a:srgbClr val="23263C"/>
                </a:solidFill>
                <a:latin typeface="Cambria" pitchFamily="18" charset="0"/>
              </a:defRPr>
            </a:lvl9pPr>
          </a:lstStyle>
          <a:p>
            <a:pPr>
              <a:defRPr/>
            </a:pPr>
            <a:endParaRPr lang="en-US" altLang="en-US" dirty="0">
              <a:latin typeface="Calibri" panose="020F0502020204030204" pitchFamily="34" charset="0"/>
            </a:endParaRPr>
          </a:p>
        </p:txBody>
      </p:sp>
      <p:sp>
        <p:nvSpPr>
          <p:cNvPr id="2" name="Footer Placeholder 1"/>
          <p:cNvSpPr>
            <a:spLocks noGrp="1"/>
          </p:cNvSpPr>
          <p:nvPr>
            <p:ph type="ftr" sz="quarter" idx="10"/>
          </p:nvPr>
        </p:nvSpPr>
        <p:spPr/>
        <p:txBody>
          <a:bodyPr/>
          <a:lstStyle/>
          <a:p>
            <a:pPr>
              <a:defRPr/>
            </a:pPr>
            <a:r>
              <a:rPr lang="en-US" dirty="0"/>
              <a:t>NTTC Training – </a:t>
            </a:r>
            <a:r>
              <a:rPr lang="en-US" dirty="0" smtClean="0"/>
              <a:t>TY2018</a:t>
            </a:r>
            <a:endParaRPr lang="en-US" dirty="0"/>
          </a:p>
        </p:txBody>
      </p:sp>
      <p:sp>
        <p:nvSpPr>
          <p:cNvPr id="12" name="Slide Number Placeholder 11"/>
          <p:cNvSpPr>
            <a:spLocks noGrp="1"/>
          </p:cNvSpPr>
          <p:nvPr>
            <p:ph type="sldNum" sz="quarter" idx="11"/>
          </p:nvPr>
        </p:nvSpPr>
        <p:spPr/>
        <p:txBody>
          <a:bodyPr/>
          <a:lstStyle/>
          <a:p>
            <a:pPr>
              <a:defRPr/>
            </a:pPr>
            <a:fld id="{C7329D1B-F619-4834-9895-F997E9F07D90}" type="slidenum">
              <a:rPr lang="en-US" altLang="en-US"/>
              <a:pPr>
                <a:defRPr/>
              </a:pPr>
              <a:t>19</a:t>
            </a:fld>
            <a:endParaRPr lang="en-US" altLang="en-US"/>
          </a:p>
        </p:txBody>
      </p:sp>
      <p:sp>
        <p:nvSpPr>
          <p:cNvPr id="10" name="Title 9"/>
          <p:cNvSpPr>
            <a:spLocks noGrp="1"/>
          </p:cNvSpPr>
          <p:nvPr>
            <p:ph type="title"/>
          </p:nvPr>
        </p:nvSpPr>
        <p:spPr>
          <a:xfrm>
            <a:off x="1079439" y="1079472"/>
            <a:ext cx="9751391" cy="1143000"/>
          </a:xfrm>
        </p:spPr>
        <p:txBody>
          <a:bodyPr rtlCol="0">
            <a:normAutofit/>
          </a:bodyPr>
          <a:lstStyle/>
          <a:p>
            <a:pPr>
              <a:defRPr/>
            </a:pPr>
            <a:r>
              <a:rPr lang="en-US" altLang="en-US" dirty="0"/>
              <a:t>State And Local Income Tax Refunds</a:t>
            </a:r>
            <a:endParaRPr lang="en-US" dirty="0"/>
          </a:p>
        </p:txBody>
      </p:sp>
      <p:pic>
        <p:nvPicPr>
          <p:cNvPr id="9" name="Picture 8" descr="Typically content which allows comment is usually laid out as follows:"/>
          <p:cNvPicPr>
            <a:picLocks noChangeAspect="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5551239" y="2090752"/>
            <a:ext cx="4938413" cy="2447797"/>
          </a:xfrm>
          <a:prstGeom prst="rect">
            <a:avLst/>
          </a:prstGeom>
        </p:spPr>
      </p:pic>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NTTC Training – </a:t>
            </a:r>
            <a:r>
              <a:rPr lang="en-US" dirty="0" smtClean="0"/>
              <a:t>TY2018</a:t>
            </a:r>
            <a:endParaRPr lang="en-US" dirty="0"/>
          </a:p>
        </p:txBody>
      </p:sp>
      <p:sp>
        <p:nvSpPr>
          <p:cNvPr id="4" name="Slide Number Placeholder 3"/>
          <p:cNvSpPr>
            <a:spLocks noGrp="1"/>
          </p:cNvSpPr>
          <p:nvPr>
            <p:ph type="sldNum" sz="quarter" idx="11"/>
          </p:nvPr>
        </p:nvSpPr>
        <p:spPr/>
        <p:txBody>
          <a:bodyPr/>
          <a:lstStyle/>
          <a:p>
            <a:pPr>
              <a:defRPr/>
            </a:pPr>
            <a:fld id="{BCECC995-E1CD-4441-8B53-9A4E0D13115A}" type="slidenum">
              <a:rPr lang="en-US" altLang="en-US"/>
              <a:pPr>
                <a:defRPr/>
              </a:pPr>
              <a:t>2</a:t>
            </a:fld>
            <a:endParaRPr lang="en-US" altLang="en-US"/>
          </a:p>
        </p:txBody>
      </p:sp>
      <p:sp>
        <p:nvSpPr>
          <p:cNvPr id="8196" name="Content Placeholder 2"/>
          <p:cNvSpPr>
            <a:spLocks noGrp="1"/>
          </p:cNvSpPr>
          <p:nvPr>
            <p:ph sz="quarter" idx="12"/>
          </p:nvPr>
        </p:nvSpPr>
        <p:spPr/>
        <p:txBody>
          <a:bodyPr>
            <a:normAutofit/>
          </a:bodyPr>
          <a:lstStyle/>
          <a:p>
            <a:pPr eaLnBrk="1" hangingPunct="1"/>
            <a:r>
              <a:rPr lang="en-US" altLang="en-US" dirty="0"/>
              <a:t>Point of </a:t>
            </a:r>
            <a:r>
              <a:rPr lang="en-US" altLang="en-US" dirty="0" smtClean="0"/>
              <a:t>awareness</a:t>
            </a:r>
          </a:p>
          <a:p>
            <a:endParaRPr lang="en-US" altLang="en-US" dirty="0" smtClean="0"/>
          </a:p>
          <a:p>
            <a:endParaRPr lang="en-US" altLang="en-US" dirty="0"/>
          </a:p>
          <a:p>
            <a:r>
              <a:rPr lang="en-US" altLang="en-US" dirty="0" smtClean="0"/>
              <a:t>Form </a:t>
            </a:r>
            <a:r>
              <a:rPr lang="en-US" altLang="en-US" dirty="0"/>
              <a:t>1099-G – State or local income tax refund </a:t>
            </a:r>
          </a:p>
          <a:p>
            <a:pPr marL="0" indent="0" eaLnBrk="1" hangingPunct="1">
              <a:buNone/>
            </a:pPr>
            <a:endParaRPr lang="en-US" altLang="en-US" dirty="0"/>
          </a:p>
          <a:p>
            <a:pPr eaLnBrk="1" hangingPunct="1"/>
            <a:endParaRPr lang="en-US" altLang="en-US" dirty="0"/>
          </a:p>
          <a:p>
            <a:pPr eaLnBrk="1" hangingPunct="1"/>
            <a:endParaRPr lang="en-US" altLang="en-US" dirty="0"/>
          </a:p>
          <a:p>
            <a:pPr eaLnBrk="1" hangingPunct="1">
              <a:buFont typeface="Calibri" pitchFamily="34" charset="0"/>
              <a:buNone/>
            </a:pPr>
            <a:endParaRPr lang="en-US" altLang="en-US" dirty="0"/>
          </a:p>
        </p:txBody>
      </p:sp>
      <p:sp>
        <p:nvSpPr>
          <p:cNvPr id="2" name="Title 1"/>
          <p:cNvSpPr>
            <a:spLocks noGrp="1"/>
          </p:cNvSpPr>
          <p:nvPr>
            <p:ph type="title"/>
          </p:nvPr>
        </p:nvSpPr>
        <p:spPr/>
        <p:txBody>
          <a:bodyPr rtlCol="0">
            <a:normAutofit/>
          </a:bodyPr>
          <a:lstStyle/>
          <a:p>
            <a:pPr>
              <a:defRPr/>
            </a:pPr>
            <a:r>
              <a:rPr lang="en-US" dirty="0" smtClean="0"/>
              <a:t>State Tax Refund</a:t>
            </a:r>
            <a:endParaRPr lang="en-US" dirty="0">
              <a:solidFill>
                <a:schemeClr val="accent5">
                  <a:lumMod val="50000"/>
                </a:schemeClr>
              </a:solidFill>
            </a:endParaRPr>
          </a:p>
        </p:txBody>
      </p:sp>
      <p:grpSp>
        <p:nvGrpSpPr>
          <p:cNvPr id="6" name="Group 5"/>
          <p:cNvGrpSpPr/>
          <p:nvPr/>
        </p:nvGrpSpPr>
        <p:grpSpPr>
          <a:xfrm>
            <a:off x="1767481" y="2530078"/>
            <a:ext cx="8350032" cy="1524000"/>
            <a:chOff x="1860768" y="3062514"/>
            <a:chExt cx="8350032" cy="1524000"/>
          </a:xfrm>
        </p:grpSpPr>
        <p:grpSp>
          <p:nvGrpSpPr>
            <p:cNvPr id="8198" name="Group 4"/>
            <p:cNvGrpSpPr>
              <a:grpSpLocks/>
            </p:cNvGrpSpPr>
            <p:nvPr/>
          </p:nvGrpSpPr>
          <p:grpSpPr bwMode="auto">
            <a:xfrm>
              <a:off x="1981200" y="3176472"/>
              <a:ext cx="8229600" cy="1295400"/>
              <a:chOff x="304800" y="3276600"/>
              <a:chExt cx="8229600" cy="1295400"/>
            </a:xfrm>
          </p:grpSpPr>
          <p:pic>
            <p:nvPicPr>
              <p:cNvPr id="8200" name="Picture 2"/>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366713" y="4229100"/>
                <a:ext cx="8167687" cy="3429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Lst>
            </p:spPr>
          </p:pic>
          <p:pic>
            <p:nvPicPr>
              <p:cNvPr id="8201" name="Picture 3"/>
              <p:cNvPicPr>
                <a:picLocks noChangeAspect="1" noChangeArrowheads="1"/>
              </p:cNvPicPr>
              <p:nvPr/>
            </p:nvPicPr>
            <p:blipFill>
              <a:blip r:embed="rId4">
                <a:extLst>
                  <a:ext uri="{BEBA8EAE-BF5A-486C-A8C5-ECC9F3942E4B}">
                    <a14:imgProp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14:imgLayer r:embed="rId5">
                        <a14:imgEffect>
                          <a14:sharpenSoften amount="50000"/>
                        </a14:imgEffect>
                      </a14:imgLayer>
                    </a14:imgProps>
                  </a:ex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304800" y="3276600"/>
                <a:ext cx="8091488" cy="8763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Lst>
            </p:spPr>
          </p:pic>
        </p:grpSp>
        <p:sp>
          <p:nvSpPr>
            <p:cNvPr id="5" name="Rectangle 4"/>
            <p:cNvSpPr/>
            <p:nvPr/>
          </p:nvSpPr>
          <p:spPr>
            <a:xfrm>
              <a:off x="1860768" y="3062514"/>
              <a:ext cx="8338457" cy="1524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NTTC Training – </a:t>
            </a:r>
            <a:r>
              <a:rPr lang="en-US" dirty="0" smtClean="0"/>
              <a:t>TY2018</a:t>
            </a:r>
            <a:endParaRPr lang="en-US" dirty="0"/>
          </a:p>
        </p:txBody>
      </p:sp>
      <p:sp>
        <p:nvSpPr>
          <p:cNvPr id="4" name="Slide Number Placeholder 3"/>
          <p:cNvSpPr>
            <a:spLocks noGrp="1"/>
          </p:cNvSpPr>
          <p:nvPr>
            <p:ph type="sldNum" sz="quarter" idx="11"/>
          </p:nvPr>
        </p:nvSpPr>
        <p:spPr/>
        <p:txBody>
          <a:bodyPr/>
          <a:lstStyle/>
          <a:p>
            <a:fld id="{EAD38534-66DA-4BF5-8630-2A5E13745E16}" type="slidenum">
              <a:rPr lang="en-US" altLang="en-US" smtClean="0"/>
              <a:pPr/>
              <a:t>3</a:t>
            </a:fld>
            <a:endParaRPr lang="en-US" altLang="en-US"/>
          </a:p>
        </p:txBody>
      </p:sp>
      <p:sp>
        <p:nvSpPr>
          <p:cNvPr id="5" name="Content Placeholder 4"/>
          <p:cNvSpPr>
            <a:spLocks noGrp="1"/>
          </p:cNvSpPr>
          <p:nvPr>
            <p:ph sz="quarter" idx="12"/>
          </p:nvPr>
        </p:nvSpPr>
        <p:spPr/>
        <p:txBody>
          <a:bodyPr>
            <a:normAutofit fontScale="85000" lnSpcReduction="10000"/>
          </a:bodyPr>
          <a:lstStyle/>
          <a:p>
            <a:r>
              <a:rPr lang="en-US" dirty="0"/>
              <a:t>In a prior year, you</a:t>
            </a:r>
          </a:p>
          <a:p>
            <a:pPr lvl="1"/>
            <a:r>
              <a:rPr lang="en-US" dirty="0"/>
              <a:t>Paid an expense, and</a:t>
            </a:r>
          </a:p>
          <a:p>
            <a:pPr lvl="1"/>
            <a:r>
              <a:rPr lang="en-US" dirty="0"/>
              <a:t>Deducted the expense, and</a:t>
            </a:r>
          </a:p>
          <a:p>
            <a:pPr lvl="1"/>
            <a:r>
              <a:rPr lang="en-US" dirty="0"/>
              <a:t>Your taxes were </a:t>
            </a:r>
            <a:r>
              <a:rPr lang="en-US" dirty="0" smtClean="0"/>
              <a:t>reduced</a:t>
            </a:r>
            <a:endParaRPr lang="en-US" dirty="0"/>
          </a:p>
          <a:p>
            <a:r>
              <a:rPr lang="en-US" dirty="0"/>
              <a:t>In current year</a:t>
            </a:r>
          </a:p>
          <a:p>
            <a:pPr lvl="1"/>
            <a:r>
              <a:rPr lang="en-US" dirty="0"/>
              <a:t>You received a refund or  reimbursement of the </a:t>
            </a:r>
            <a:r>
              <a:rPr lang="en-US" dirty="0" smtClean="0"/>
              <a:t>expense</a:t>
            </a:r>
          </a:p>
          <a:p>
            <a:r>
              <a:rPr lang="en-US" dirty="0"/>
              <a:t>The refund or reimbursement </a:t>
            </a:r>
            <a:r>
              <a:rPr lang="en-US" dirty="0" smtClean="0"/>
              <a:t>received </a:t>
            </a:r>
            <a:r>
              <a:rPr lang="en-US" dirty="0"/>
              <a:t>in 2018 is </a:t>
            </a:r>
            <a:r>
              <a:rPr lang="en-US" dirty="0" smtClean="0"/>
              <a:t>taxable</a:t>
            </a:r>
            <a:r>
              <a:rPr lang="en-US" dirty="0"/>
              <a:t>		</a:t>
            </a:r>
            <a:br>
              <a:rPr lang="en-US" dirty="0"/>
            </a:br>
            <a:r>
              <a:rPr lang="en-US" dirty="0"/>
              <a:t>   … </a:t>
            </a:r>
            <a:r>
              <a:rPr lang="en-US" b="1" dirty="0" smtClean="0"/>
              <a:t>to </a:t>
            </a:r>
            <a:r>
              <a:rPr lang="en-US" b="1" dirty="0"/>
              <a:t>the extent </a:t>
            </a:r>
            <a:r>
              <a:rPr lang="en-US" b="1" dirty="0" smtClean="0"/>
              <a:t>that </a:t>
            </a:r>
            <a:r>
              <a:rPr lang="en-US" b="1" dirty="0"/>
              <a:t>taxes in </a:t>
            </a:r>
            <a:r>
              <a:rPr lang="en-US" b="1" dirty="0" smtClean="0"/>
              <a:t>the prior year were reduced</a:t>
            </a:r>
            <a:endParaRPr lang="en-US" b="1" dirty="0"/>
          </a:p>
          <a:p>
            <a:endParaRPr lang="en-US" dirty="0"/>
          </a:p>
        </p:txBody>
      </p:sp>
      <p:sp>
        <p:nvSpPr>
          <p:cNvPr id="2" name="Title 1"/>
          <p:cNvSpPr>
            <a:spLocks noGrp="1"/>
          </p:cNvSpPr>
          <p:nvPr>
            <p:ph type="title"/>
          </p:nvPr>
        </p:nvSpPr>
        <p:spPr/>
        <p:txBody>
          <a:bodyPr/>
          <a:lstStyle/>
          <a:p>
            <a:r>
              <a:rPr lang="en-US" dirty="0" smtClean="0"/>
              <a:t>Recoveries in General</a:t>
            </a:r>
            <a:endParaRPr lang="en-US" dirty="0"/>
          </a:p>
        </p:txBody>
      </p:sp>
      <p:sp>
        <p:nvSpPr>
          <p:cNvPr id="8" name="Rectangle 7"/>
          <p:cNvSpPr/>
          <p:nvPr/>
        </p:nvSpPr>
        <p:spPr>
          <a:xfrm>
            <a:off x="2750184" y="5567848"/>
            <a:ext cx="4083101" cy="457200"/>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t>Called the Tax Benefit Rule</a:t>
            </a:r>
            <a:endParaRPr lang="en-US" sz="2400" b="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91263578"/>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NTTC Training – </a:t>
            </a:r>
            <a:r>
              <a:rPr lang="en-US" dirty="0" smtClean="0"/>
              <a:t>TY2018</a:t>
            </a:r>
            <a:endParaRPr lang="en-US" dirty="0"/>
          </a:p>
        </p:txBody>
      </p:sp>
      <p:sp>
        <p:nvSpPr>
          <p:cNvPr id="4" name="Slide Number Placeholder 3"/>
          <p:cNvSpPr>
            <a:spLocks noGrp="1"/>
          </p:cNvSpPr>
          <p:nvPr>
            <p:ph type="sldNum" sz="quarter" idx="11"/>
          </p:nvPr>
        </p:nvSpPr>
        <p:spPr/>
        <p:txBody>
          <a:bodyPr/>
          <a:lstStyle/>
          <a:p>
            <a:fld id="{EAD38534-66DA-4BF5-8630-2A5E13745E16}" type="slidenum">
              <a:rPr lang="en-US" altLang="en-US" smtClean="0"/>
              <a:pPr/>
              <a:t>4</a:t>
            </a:fld>
            <a:endParaRPr lang="en-US" altLang="en-US"/>
          </a:p>
        </p:txBody>
      </p:sp>
      <p:sp>
        <p:nvSpPr>
          <p:cNvPr id="5" name="Content Placeholder 4"/>
          <p:cNvSpPr>
            <a:spLocks noGrp="1"/>
          </p:cNvSpPr>
          <p:nvPr>
            <p:ph sz="quarter" idx="12"/>
          </p:nvPr>
        </p:nvSpPr>
        <p:spPr/>
        <p:txBody>
          <a:bodyPr>
            <a:normAutofit/>
          </a:bodyPr>
          <a:lstStyle/>
          <a:p>
            <a:r>
              <a:rPr lang="en-US" dirty="0"/>
              <a:t>Most common occurrence is state or local tax </a:t>
            </a:r>
            <a:r>
              <a:rPr lang="en-US" dirty="0" smtClean="0"/>
              <a:t>refund (has its own line on the return)</a:t>
            </a:r>
          </a:p>
          <a:p>
            <a:r>
              <a:rPr lang="en-US" dirty="0" smtClean="0"/>
              <a:t>Other recoveries</a:t>
            </a:r>
          </a:p>
          <a:p>
            <a:pPr lvl="1"/>
            <a:r>
              <a:rPr lang="en-US" dirty="0" smtClean="0"/>
              <a:t>Shown on Schedule C, E, or F if related</a:t>
            </a:r>
          </a:p>
          <a:p>
            <a:pPr lvl="1"/>
            <a:r>
              <a:rPr lang="en-US" dirty="0" smtClean="0"/>
              <a:t>Other taxable recoveries would be shown as Other Income on the return</a:t>
            </a:r>
            <a:endParaRPr lang="en-US" dirty="0"/>
          </a:p>
        </p:txBody>
      </p:sp>
      <p:sp>
        <p:nvSpPr>
          <p:cNvPr id="2" name="Title 1"/>
          <p:cNvSpPr>
            <a:spLocks noGrp="1"/>
          </p:cNvSpPr>
          <p:nvPr>
            <p:ph type="title"/>
          </p:nvPr>
        </p:nvSpPr>
        <p:spPr/>
        <p:txBody>
          <a:bodyPr/>
          <a:lstStyle/>
          <a:p>
            <a:r>
              <a:rPr lang="en-US"/>
              <a:t>Recoveries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87449644"/>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NTTC Training – TY2018</a:t>
            </a:r>
            <a:endParaRPr lang="en-US" dirty="0"/>
          </a:p>
        </p:txBody>
      </p:sp>
      <p:sp>
        <p:nvSpPr>
          <p:cNvPr id="3" name="Slide Number Placeholder 2"/>
          <p:cNvSpPr>
            <a:spLocks noGrp="1"/>
          </p:cNvSpPr>
          <p:nvPr>
            <p:ph type="sldNum" sz="quarter" idx="11"/>
          </p:nvPr>
        </p:nvSpPr>
        <p:spPr/>
        <p:txBody>
          <a:bodyPr/>
          <a:lstStyle/>
          <a:p>
            <a:fld id="{92A72740-FC1C-484B-9511-2B9D02ABF4A0}" type="slidenum">
              <a:rPr lang="en-US" altLang="en-US" smtClean="0"/>
              <a:pPr/>
              <a:t>5</a:t>
            </a:fld>
            <a:endParaRPr lang="en-US" altLang="en-US"/>
          </a:p>
        </p:txBody>
      </p:sp>
      <p:sp>
        <p:nvSpPr>
          <p:cNvPr id="13315" name="Rectangle 3"/>
          <p:cNvSpPr>
            <a:spLocks noGrp="1" noChangeArrowheads="1"/>
          </p:cNvSpPr>
          <p:nvPr>
            <p:ph sz="quarter" idx="12"/>
          </p:nvPr>
        </p:nvSpPr>
        <p:spPr/>
        <p:txBody>
          <a:bodyPr/>
          <a:lstStyle/>
          <a:p>
            <a:r>
              <a:rPr lang="en-US" altLang="en-US" dirty="0" smtClean="0"/>
              <a:t>During the interview determine if:</a:t>
            </a:r>
          </a:p>
          <a:p>
            <a:pPr lvl="1"/>
            <a:r>
              <a:rPr lang="en-US" altLang="en-US" dirty="0" smtClean="0"/>
              <a:t>The standard deduction was used in 2017</a:t>
            </a:r>
          </a:p>
          <a:p>
            <a:pPr lvl="1"/>
            <a:r>
              <a:rPr lang="en-US" altLang="en-US" dirty="0" smtClean="0"/>
              <a:t>Sales tax was deducted in 2017</a:t>
            </a:r>
          </a:p>
          <a:p>
            <a:pPr lvl="1"/>
            <a:r>
              <a:rPr lang="en-US" altLang="en-US" dirty="0" smtClean="0"/>
              <a:t>Taxable income plus refund is less than zero</a:t>
            </a:r>
          </a:p>
          <a:p>
            <a:r>
              <a:rPr lang="en-US" altLang="en-US" dirty="0" smtClean="0"/>
              <a:t>Yes to any – refund nontaxable </a:t>
            </a:r>
          </a:p>
        </p:txBody>
      </p:sp>
      <p:sp>
        <p:nvSpPr>
          <p:cNvPr id="25602" name="Rectangle 2"/>
          <p:cNvSpPr>
            <a:spLocks noGrp="1" noChangeArrowheads="1"/>
          </p:cNvSpPr>
          <p:nvPr>
            <p:ph type="title"/>
          </p:nvPr>
        </p:nvSpPr>
        <p:spPr/>
        <p:txBody>
          <a:bodyPr>
            <a:normAutofit/>
          </a:bodyPr>
          <a:lstStyle/>
          <a:p>
            <a:r>
              <a:rPr lang="en-US" altLang="en-US" dirty="0" smtClean="0"/>
              <a:t>State Tax Refund: No Tax Benefit in 2017</a:t>
            </a:r>
            <a:endParaRPr lang="en-US" altLang="en-US"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NTTC Training – </a:t>
            </a:r>
            <a:r>
              <a:rPr lang="en-US" dirty="0" smtClean="0"/>
              <a:t>TY2018</a:t>
            </a:r>
            <a:endParaRPr lang="en-US" dirty="0"/>
          </a:p>
        </p:txBody>
      </p:sp>
      <p:sp>
        <p:nvSpPr>
          <p:cNvPr id="5" name="Slide Number Placeholder 4"/>
          <p:cNvSpPr>
            <a:spLocks noGrp="1"/>
          </p:cNvSpPr>
          <p:nvPr>
            <p:ph type="sldNum" sz="quarter" idx="11"/>
          </p:nvPr>
        </p:nvSpPr>
        <p:spPr/>
        <p:txBody>
          <a:bodyPr/>
          <a:lstStyle/>
          <a:p>
            <a:fld id="{06A35AF1-9E7C-4197-BCA0-24B90F516152}" type="slidenum">
              <a:rPr lang="en-US" altLang="en-US" smtClean="0"/>
              <a:pPr/>
              <a:t>6</a:t>
            </a:fld>
            <a:endParaRPr lang="en-US" altLang="en-US"/>
          </a:p>
        </p:txBody>
      </p:sp>
      <p:sp>
        <p:nvSpPr>
          <p:cNvPr id="3" name="Content Placeholder 2"/>
          <p:cNvSpPr>
            <a:spLocks noGrp="1"/>
          </p:cNvSpPr>
          <p:nvPr>
            <p:ph sz="quarter" idx="12"/>
          </p:nvPr>
        </p:nvSpPr>
        <p:spPr/>
        <p:txBody>
          <a:bodyPr/>
          <a:lstStyle/>
          <a:p>
            <a:r>
              <a:rPr lang="en-US" altLang="en-US" dirty="0" smtClean="0"/>
              <a:t>No tax benefit – take </a:t>
            </a:r>
            <a:r>
              <a:rPr lang="en-US" altLang="en-US" dirty="0"/>
              <a:t>no action in </a:t>
            </a:r>
            <a:r>
              <a:rPr lang="en-US" altLang="en-US" dirty="0" smtClean="0"/>
              <a:t>TaxSlayer</a:t>
            </a:r>
          </a:p>
          <a:p>
            <a:pPr lvl="1"/>
            <a:r>
              <a:rPr lang="en-US" altLang="en-US" dirty="0" smtClean="0"/>
              <a:t>Do not enter the refund</a:t>
            </a:r>
            <a:endParaRPr lang="en-US" altLang="en-US" dirty="0"/>
          </a:p>
          <a:p>
            <a:r>
              <a:rPr lang="en-US" altLang="en-US" dirty="0"/>
              <a:t>Note “not taxable” and</a:t>
            </a:r>
            <a:r>
              <a:rPr lang="en-US" altLang="en-US" dirty="0" smtClean="0"/>
              <a:t> reason in Intake Booklet</a:t>
            </a:r>
          </a:p>
          <a:p>
            <a:endParaRPr lang="en-US" dirty="0"/>
          </a:p>
        </p:txBody>
      </p:sp>
      <p:sp>
        <p:nvSpPr>
          <p:cNvPr id="2" name="Title 1"/>
          <p:cNvSpPr>
            <a:spLocks noGrp="1"/>
          </p:cNvSpPr>
          <p:nvPr>
            <p:ph type="title"/>
          </p:nvPr>
        </p:nvSpPr>
        <p:spPr/>
        <p:txBody>
          <a:bodyPr/>
          <a:lstStyle/>
          <a:p>
            <a:r>
              <a:rPr lang="en-US" altLang="en-US" dirty="0" smtClean="0"/>
              <a:t>State Tax Refund: No Tax Benefit in 2017</a:t>
            </a:r>
            <a:endParaRPr lang="en-US" altLang="en-US"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a:t>NTTC Training – </a:t>
            </a:r>
            <a:r>
              <a:rPr lang="en-US" dirty="0" smtClean="0"/>
              <a:t>TY2018</a:t>
            </a:r>
            <a:endParaRPr lang="en-US" dirty="0"/>
          </a:p>
        </p:txBody>
      </p:sp>
      <p:sp>
        <p:nvSpPr>
          <p:cNvPr id="3" name="Slide Number Placeholder 2"/>
          <p:cNvSpPr>
            <a:spLocks noGrp="1"/>
          </p:cNvSpPr>
          <p:nvPr>
            <p:ph type="sldNum" sz="quarter" idx="11"/>
          </p:nvPr>
        </p:nvSpPr>
        <p:spPr/>
        <p:txBody>
          <a:bodyPr/>
          <a:lstStyle/>
          <a:p>
            <a:fld id="{4DC8F37C-03CC-446B-BF70-9C0DDB2A4920}" type="slidenum">
              <a:rPr lang="en-US" altLang="en-US" smtClean="0"/>
              <a:pPr/>
              <a:t>7</a:t>
            </a:fld>
            <a:endParaRPr lang="en-US" altLang="en-US"/>
          </a:p>
        </p:txBody>
      </p:sp>
      <p:sp>
        <p:nvSpPr>
          <p:cNvPr id="25603" name="Rectangle 3"/>
          <p:cNvSpPr>
            <a:spLocks noGrp="1" noChangeArrowheads="1"/>
          </p:cNvSpPr>
          <p:nvPr>
            <p:ph sz="quarter" idx="12"/>
          </p:nvPr>
        </p:nvSpPr>
        <p:spPr>
          <a:xfrm>
            <a:off x="1278832" y="1761433"/>
            <a:ext cx="10002725" cy="4023360"/>
          </a:xfrm>
        </p:spPr>
        <p:txBody>
          <a:bodyPr>
            <a:normAutofit fontScale="92500"/>
          </a:bodyPr>
          <a:lstStyle/>
          <a:p>
            <a:r>
              <a:rPr lang="en-US" altLang="en-US" dirty="0" smtClean="0"/>
              <a:t>If some benefit must </a:t>
            </a:r>
            <a:r>
              <a:rPr lang="en-US" altLang="en-US" dirty="0"/>
              <a:t>have </a:t>
            </a:r>
            <a:r>
              <a:rPr lang="en-US" altLang="en-US" dirty="0" smtClean="0"/>
              <a:t>2017 </a:t>
            </a:r>
            <a:r>
              <a:rPr lang="en-US" altLang="en-US" dirty="0"/>
              <a:t>return </a:t>
            </a:r>
            <a:r>
              <a:rPr lang="en-US" altLang="en-US" dirty="0" smtClean="0"/>
              <a:t>to </a:t>
            </a:r>
            <a:r>
              <a:rPr lang="en-US" altLang="en-US" dirty="0"/>
              <a:t>determine taxable portion</a:t>
            </a:r>
          </a:p>
          <a:p>
            <a:r>
              <a:rPr lang="en-US" altLang="en-US" dirty="0" smtClean="0"/>
              <a:t>Form 1099-G Box </a:t>
            </a:r>
            <a:r>
              <a:rPr lang="en-US" altLang="en-US" dirty="0"/>
              <a:t>3 must </a:t>
            </a:r>
            <a:r>
              <a:rPr lang="en-US" altLang="en-US" dirty="0" smtClean="0"/>
              <a:t>be </a:t>
            </a:r>
            <a:r>
              <a:rPr lang="en-US" altLang="en-US" b="1" dirty="0" smtClean="0"/>
              <a:t>2017</a:t>
            </a:r>
          </a:p>
          <a:p>
            <a:r>
              <a:rPr lang="en-US" altLang="en-US" dirty="0" smtClean="0"/>
              <a:t>Exception to 2017 rule:</a:t>
            </a:r>
            <a:endParaRPr lang="en-US" altLang="en-US" dirty="0"/>
          </a:p>
          <a:p>
            <a:pPr lvl="1"/>
            <a:r>
              <a:rPr lang="en-US" altLang="en-US" dirty="0"/>
              <a:t>If taxpayer agrees 100% taxable </a:t>
            </a:r>
          </a:p>
          <a:p>
            <a:pPr lvl="1"/>
            <a:r>
              <a:rPr lang="en-US" altLang="en-US" dirty="0"/>
              <a:t>If taxpayer claimed standard deduction for all years (0% taxable)</a:t>
            </a:r>
          </a:p>
          <a:p>
            <a:pPr lvl="1"/>
            <a:r>
              <a:rPr lang="en-US" altLang="en-US" dirty="0"/>
              <a:t>If taxpayer claimed sales tax deduction for all years (0% taxable)</a:t>
            </a:r>
          </a:p>
        </p:txBody>
      </p:sp>
      <p:sp>
        <p:nvSpPr>
          <p:cNvPr id="25602" name="Rectangle 2"/>
          <p:cNvSpPr>
            <a:spLocks noGrp="1" noChangeArrowheads="1"/>
          </p:cNvSpPr>
          <p:nvPr>
            <p:ph type="title"/>
          </p:nvPr>
        </p:nvSpPr>
        <p:spPr/>
        <p:txBody>
          <a:bodyPr>
            <a:normAutofit/>
          </a:bodyPr>
          <a:lstStyle/>
          <a:p>
            <a:r>
              <a:rPr lang="en-US" altLang="en-US" dirty="0" smtClean="0"/>
              <a:t>Needed Information If Some Benefit</a:t>
            </a:r>
            <a:endParaRPr lang="en-US" altLang="en-US"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56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NTTC Training – </a:t>
            </a:r>
            <a:r>
              <a:rPr lang="en-US" dirty="0" smtClean="0"/>
              <a:t>TY2018</a:t>
            </a:r>
            <a:endParaRPr lang="en-US" dirty="0"/>
          </a:p>
        </p:txBody>
      </p:sp>
      <p:sp>
        <p:nvSpPr>
          <p:cNvPr id="4" name="Slide Number Placeholder 3"/>
          <p:cNvSpPr>
            <a:spLocks noGrp="1"/>
          </p:cNvSpPr>
          <p:nvPr>
            <p:ph type="sldNum" sz="quarter" idx="11"/>
          </p:nvPr>
        </p:nvSpPr>
        <p:spPr/>
        <p:txBody>
          <a:bodyPr/>
          <a:lstStyle/>
          <a:p>
            <a:pPr>
              <a:defRPr/>
            </a:pPr>
            <a:fld id="{EAD38534-66DA-4BF5-8630-2A5E13745E16}" type="slidenum">
              <a:rPr lang="en-US" altLang="en-US" smtClean="0"/>
              <a:pPr>
                <a:defRPr/>
              </a:pPr>
              <a:t>8</a:t>
            </a:fld>
            <a:endParaRPr lang="en-US" altLang="en-US"/>
          </a:p>
        </p:txBody>
      </p:sp>
      <p:sp>
        <p:nvSpPr>
          <p:cNvPr id="6" name="Content Placeholder 5"/>
          <p:cNvSpPr>
            <a:spLocks noGrp="1"/>
          </p:cNvSpPr>
          <p:nvPr>
            <p:ph sz="quarter" idx="12"/>
          </p:nvPr>
        </p:nvSpPr>
        <p:spPr/>
        <p:txBody>
          <a:bodyPr>
            <a:normAutofit/>
          </a:bodyPr>
          <a:lstStyle/>
          <a:p>
            <a:r>
              <a:rPr lang="en-US" dirty="0" smtClean="0"/>
              <a:t>Options to determine taxable amount of refund</a:t>
            </a:r>
          </a:p>
          <a:p>
            <a:pPr lvl="1"/>
            <a:r>
              <a:rPr lang="en-US" dirty="0" err="1" smtClean="0"/>
              <a:t>TaxSlayer</a:t>
            </a:r>
            <a:r>
              <a:rPr lang="en-US" dirty="0" smtClean="0"/>
              <a:t> State Refund Worksheet</a:t>
            </a:r>
          </a:p>
          <a:p>
            <a:pPr lvl="2"/>
            <a:r>
              <a:rPr lang="en-US" dirty="0" smtClean="0"/>
              <a:t>Pub 4012, Tab D</a:t>
            </a:r>
          </a:p>
          <a:p>
            <a:pPr lvl="1"/>
            <a:r>
              <a:rPr lang="en-US" dirty="0" smtClean="0"/>
              <a:t>Bogart Refund Calculator</a:t>
            </a:r>
          </a:p>
          <a:p>
            <a:pPr lvl="2"/>
            <a:r>
              <a:rPr lang="en-US" dirty="0" smtClean="0"/>
              <a:t>COTAXAIDE.ORG/TOOLS</a:t>
            </a:r>
          </a:p>
        </p:txBody>
      </p:sp>
      <p:sp>
        <p:nvSpPr>
          <p:cNvPr id="2" name="Title 1"/>
          <p:cNvSpPr>
            <a:spLocks noGrp="1"/>
          </p:cNvSpPr>
          <p:nvPr>
            <p:ph type="title"/>
          </p:nvPr>
        </p:nvSpPr>
        <p:spPr/>
        <p:txBody>
          <a:bodyPr/>
          <a:lstStyle/>
          <a:p>
            <a:r>
              <a:rPr lang="en-US" dirty="0" smtClean="0"/>
              <a:t>Calculation Worksheets</a:t>
            </a:r>
            <a:endParaRPr lang="en-US" dirty="0"/>
          </a:p>
        </p:txBody>
      </p:sp>
      <p:sp>
        <p:nvSpPr>
          <p:cNvPr id="13" name="Rectangle 12"/>
          <p:cNvSpPr/>
          <p:nvPr/>
        </p:nvSpPr>
        <p:spPr>
          <a:xfrm>
            <a:off x="9764486" y="1266579"/>
            <a:ext cx="1828800" cy="400110"/>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US" sz="2000" b="1" dirty="0" smtClean="0"/>
              <a:t>Pub 4012 Tab D</a:t>
            </a:r>
            <a:endParaRPr lang="en-US" sz="2000" b="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60392684"/>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NTTC Training – </a:t>
            </a:r>
            <a:r>
              <a:rPr lang="en-US" dirty="0" smtClean="0"/>
              <a:t>TY2018</a:t>
            </a:r>
            <a:endParaRPr lang="en-US" dirty="0"/>
          </a:p>
        </p:txBody>
      </p:sp>
      <p:sp>
        <p:nvSpPr>
          <p:cNvPr id="5" name="Slide Number Placeholder 4"/>
          <p:cNvSpPr>
            <a:spLocks noGrp="1"/>
          </p:cNvSpPr>
          <p:nvPr>
            <p:ph type="sldNum" sz="quarter" idx="11"/>
          </p:nvPr>
        </p:nvSpPr>
        <p:spPr/>
        <p:txBody>
          <a:bodyPr/>
          <a:lstStyle/>
          <a:p>
            <a:fld id="{8D2EA021-3C6F-4314-8985-6EB46989B15D}" type="slidenum">
              <a:rPr lang="en-US" altLang="en-US" smtClean="0"/>
              <a:pPr/>
              <a:t>9</a:t>
            </a:fld>
            <a:endParaRPr lang="en-US" altLang="en-US"/>
          </a:p>
        </p:txBody>
      </p:sp>
      <p:sp>
        <p:nvSpPr>
          <p:cNvPr id="3" name="Content Placeholder 2"/>
          <p:cNvSpPr>
            <a:spLocks noGrp="1"/>
          </p:cNvSpPr>
          <p:nvPr>
            <p:ph sz="quarter" idx="12"/>
          </p:nvPr>
        </p:nvSpPr>
        <p:spPr/>
        <p:txBody>
          <a:bodyPr/>
          <a:lstStyle/>
          <a:p>
            <a:r>
              <a:rPr lang="en-US" dirty="0"/>
              <a:t>Look at </a:t>
            </a:r>
            <a:r>
              <a:rPr lang="en-US" dirty="0" smtClean="0"/>
              <a:t>2017 </a:t>
            </a:r>
            <a:r>
              <a:rPr lang="en-US" dirty="0"/>
              <a:t>Schedule A Line 5</a:t>
            </a:r>
          </a:p>
          <a:p>
            <a:r>
              <a:rPr lang="en-US" dirty="0" smtClean="0"/>
              <a:t>The taxable amount will never be more than the income </a:t>
            </a:r>
            <a:r>
              <a:rPr lang="en-US" dirty="0"/>
              <a:t>tax </a:t>
            </a:r>
            <a:r>
              <a:rPr lang="en-US" dirty="0" smtClean="0"/>
              <a:t>deduction claimed minus the sales </a:t>
            </a:r>
            <a:r>
              <a:rPr lang="en-US" dirty="0"/>
              <a:t>tax </a:t>
            </a:r>
            <a:r>
              <a:rPr lang="en-US" dirty="0" smtClean="0"/>
              <a:t>deduction that could </a:t>
            </a:r>
            <a:r>
              <a:rPr lang="en-US" dirty="0"/>
              <a:t>have been </a:t>
            </a:r>
            <a:r>
              <a:rPr lang="en-US" dirty="0" smtClean="0"/>
              <a:t>claimed</a:t>
            </a:r>
            <a:endParaRPr lang="en-US" dirty="0"/>
          </a:p>
        </p:txBody>
      </p:sp>
      <p:sp>
        <p:nvSpPr>
          <p:cNvPr id="13314" name="Title 1"/>
          <p:cNvSpPr>
            <a:spLocks noGrp="1"/>
          </p:cNvSpPr>
          <p:nvPr>
            <p:ph type="title"/>
          </p:nvPr>
        </p:nvSpPr>
        <p:spPr/>
        <p:txBody>
          <a:bodyPr/>
          <a:lstStyle/>
          <a:p>
            <a:r>
              <a:rPr lang="en-US" altLang="en-US"/>
              <a:t>Income Tax Versus Sales Tax</a:t>
            </a:r>
            <a:endParaRPr lang="en-US"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02611689"/>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2018 Temple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a="http://schemas.openxmlformats.org/drawingml/2006/main" xmlns="" name="AARPF PPTX Template Wide v2.potx" id="{9EC42302-1C76-456C-AA3A-B873C1C81271}" vid="{8200FA71-478A-4AA6-9D02-1D1F7039DF9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2018 Templet.thmx</Template>
  <TotalTime>0</TotalTime>
  <Words>1219</Words>
  <Application>Microsoft Macintosh PowerPoint</Application>
  <PresentationFormat>Custom</PresentationFormat>
  <Paragraphs>172</Paragraphs>
  <Slides>19</Slides>
  <Notes>16</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2018 Templet</vt:lpstr>
      <vt:lpstr>State/Local Income Tax Refunds and Other Recoveries</vt:lpstr>
      <vt:lpstr>State Tax Refund</vt:lpstr>
      <vt:lpstr>Recoveries in General</vt:lpstr>
      <vt:lpstr>Recoveries</vt:lpstr>
      <vt:lpstr>State Tax Refund: No Tax Benefit in 2017</vt:lpstr>
      <vt:lpstr>State Tax Refund: No Tax Benefit in 2017</vt:lpstr>
      <vt:lpstr>Needed Information If Some Benefit</vt:lpstr>
      <vt:lpstr>Calculation Worksheets</vt:lpstr>
      <vt:lpstr>Income Tax Versus Sales Tax</vt:lpstr>
      <vt:lpstr>How Calculate 2017 Sales Tax</vt:lpstr>
      <vt:lpstr>State Tax Refund Worksheets</vt:lpstr>
      <vt:lpstr>Example of Other Recovery</vt:lpstr>
      <vt:lpstr>Quality Review</vt:lpstr>
      <vt:lpstr>Summary</vt:lpstr>
      <vt:lpstr>Comprehensive Topic</vt:lpstr>
      <vt:lpstr>Unused Tax Credits in 2017</vt:lpstr>
      <vt:lpstr>Unused Tax Credits in 2017</vt:lpstr>
      <vt:lpstr>Bogart Refund Calculator</vt:lpstr>
      <vt:lpstr>State And Local Income Tax Refunds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2018-12-10T00:06:22Z</dcterms:created>
  <dcterms:modified xsi:type="dcterms:W3CDTF">2018-12-10T00:09:48Z</dcterms:modified>
</cp:coreProperties>
</file>